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2"/>
  </p:notesMasterIdLst>
  <p:sldIdLst>
    <p:sldId id="341" r:id="rId2"/>
    <p:sldId id="342" r:id="rId3"/>
    <p:sldId id="343" r:id="rId4"/>
    <p:sldId id="344" r:id="rId5"/>
    <p:sldId id="345" r:id="rId6"/>
    <p:sldId id="260" r:id="rId7"/>
    <p:sldId id="346" r:id="rId8"/>
    <p:sldId id="264" r:id="rId9"/>
    <p:sldId id="265" r:id="rId10"/>
    <p:sldId id="266" r:id="rId11"/>
    <p:sldId id="267" r:id="rId12"/>
    <p:sldId id="268" r:id="rId13"/>
    <p:sldId id="261" r:id="rId14"/>
    <p:sldId id="347" r:id="rId15"/>
    <p:sldId id="270" r:id="rId16"/>
    <p:sldId id="271" r:id="rId17"/>
    <p:sldId id="348" r:id="rId18"/>
    <p:sldId id="349" r:id="rId19"/>
    <p:sldId id="350" r:id="rId20"/>
    <p:sldId id="351" r:id="rId21"/>
    <p:sldId id="352" r:id="rId22"/>
    <p:sldId id="354" r:id="rId23"/>
    <p:sldId id="272" r:id="rId24"/>
    <p:sldId id="278" r:id="rId25"/>
    <p:sldId id="356" r:id="rId26"/>
    <p:sldId id="280" r:id="rId27"/>
    <p:sldId id="360" r:id="rId28"/>
    <p:sldId id="361" r:id="rId29"/>
    <p:sldId id="372" r:id="rId30"/>
    <p:sldId id="373" r:id="rId31"/>
    <p:sldId id="368" r:id="rId32"/>
    <p:sldId id="366" r:id="rId33"/>
    <p:sldId id="374" r:id="rId34"/>
    <p:sldId id="375" r:id="rId35"/>
    <p:sldId id="283" r:id="rId36"/>
    <p:sldId id="284" r:id="rId37"/>
    <p:sldId id="371" r:id="rId38"/>
    <p:sldId id="357" r:id="rId39"/>
    <p:sldId id="293" r:id="rId40"/>
    <p:sldId id="294" r:id="rId41"/>
    <p:sldId id="296" r:id="rId42"/>
    <p:sldId id="297" r:id="rId43"/>
    <p:sldId id="298" r:id="rId44"/>
    <p:sldId id="299" r:id="rId45"/>
    <p:sldId id="300" r:id="rId46"/>
    <p:sldId id="377" r:id="rId47"/>
    <p:sldId id="301" r:id="rId48"/>
    <p:sldId id="302" r:id="rId49"/>
    <p:sldId id="303" r:id="rId50"/>
    <p:sldId id="304" r:id="rId51"/>
    <p:sldId id="305" r:id="rId52"/>
    <p:sldId id="306" r:id="rId53"/>
    <p:sldId id="307" r:id="rId54"/>
    <p:sldId id="308" r:id="rId55"/>
    <p:sldId id="309" r:id="rId56"/>
    <p:sldId id="310" r:id="rId57"/>
    <p:sldId id="376" r:id="rId58"/>
    <p:sldId id="311" r:id="rId59"/>
    <p:sldId id="378" r:id="rId60"/>
    <p:sldId id="312" r:id="rId61"/>
    <p:sldId id="313" r:id="rId62"/>
    <p:sldId id="314" r:id="rId63"/>
    <p:sldId id="315" r:id="rId64"/>
    <p:sldId id="316" r:id="rId65"/>
    <p:sldId id="317" r:id="rId66"/>
    <p:sldId id="318" r:id="rId67"/>
    <p:sldId id="380" r:id="rId68"/>
    <p:sldId id="319" r:id="rId69"/>
    <p:sldId id="381" r:id="rId70"/>
    <p:sldId id="320" r:id="rId71"/>
    <p:sldId id="382" r:id="rId72"/>
    <p:sldId id="321" r:id="rId73"/>
    <p:sldId id="322" r:id="rId74"/>
    <p:sldId id="323" r:id="rId75"/>
    <p:sldId id="324" r:id="rId76"/>
    <p:sldId id="325" r:id="rId77"/>
    <p:sldId id="326" r:id="rId78"/>
    <p:sldId id="327" r:id="rId79"/>
    <p:sldId id="328" r:id="rId80"/>
    <p:sldId id="329" r:id="rId81"/>
    <p:sldId id="330" r:id="rId82"/>
    <p:sldId id="331" r:id="rId83"/>
    <p:sldId id="383" r:id="rId84"/>
    <p:sldId id="332" r:id="rId85"/>
    <p:sldId id="333" r:id="rId86"/>
    <p:sldId id="384" r:id="rId87"/>
    <p:sldId id="334" r:id="rId88"/>
    <p:sldId id="335" r:id="rId89"/>
    <p:sldId id="336" r:id="rId90"/>
    <p:sldId id="359" r:id="rId9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6EF716-910E-4319-A673-3EA7D7973AFB}">
  <a:tblStyle styleId="{186EF716-910E-4319-A673-3EA7D7973A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6"/>
    <p:restoredTop sz="87996"/>
  </p:normalViewPr>
  <p:slideViewPr>
    <p:cSldViewPr snapToGrid="0" snapToObjects="1" showGuides="1">
      <p:cViewPr varScale="1">
        <p:scale>
          <a:sx n="132" d="100"/>
          <a:sy n="132" d="100"/>
        </p:scale>
        <p:origin x="1230" y="120"/>
      </p:cViewPr>
      <p:guideLst>
        <p:guide orient="horz" pos="16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013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They’re not going to know what features are. Rephrase or explain. Possible to add an example table and highlight a row as observation, the feature columns, and target column to set the stage for vocab.</a:t>
            </a:r>
            <a:endParaRPr/>
          </a:p>
          <a:p>
            <a:pPr marL="0" lvl="0" indent="0">
              <a:spcBef>
                <a:spcPts val="0"/>
              </a:spcBef>
              <a:spcAft>
                <a:spcPts val="0"/>
              </a:spcAft>
              <a:buNone/>
            </a:pPr>
            <a:r>
              <a:rPr lang="en"/>
              <a:t>Maybe high level description at each of these during the workflow stage and then bullet details later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58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578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368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09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6659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8751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18631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4718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Get with your team and brainstorm the type of problem and approach for your business problem.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4123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718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7504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46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8518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745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253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9159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5854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45318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Get with your team and brainstorm the type of problem and approach for your business problem. </a:t>
            </a:r>
            <a:endParaRPr/>
          </a:p>
        </p:txBody>
      </p:sp>
    </p:spTree>
    <p:extLst>
      <p:ext uri="{BB962C8B-B14F-4D97-AF65-F5344CB8AC3E}">
        <p14:creationId xmlns:p14="http://schemas.microsoft.com/office/powerpoint/2010/main" val="18493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521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268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349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13808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5994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96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 name="Shape 5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2" name="Shape 5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5" name="Shape 5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Shape 5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Shape 5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01283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1329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71824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 - test</a:t>
            </a:r>
            <a:endParaRPr/>
          </a:p>
          <a:p>
            <a:pPr marL="0" lvl="0" indent="0">
              <a:spcBef>
                <a:spcPts val="0"/>
              </a:spcBef>
              <a:spcAft>
                <a:spcPts val="0"/>
              </a:spcAft>
              <a:buNone/>
            </a:pPr>
            <a:r>
              <a:rPr lang="en"/>
              <a:t>How to do it and interpret the output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 - test</a:t>
            </a:r>
            <a:endParaRPr/>
          </a:p>
          <a:p>
            <a:pPr marL="0" lvl="0" indent="0">
              <a:spcBef>
                <a:spcPts val="0"/>
              </a:spcBef>
              <a:spcAft>
                <a:spcPts val="0"/>
              </a:spcAft>
              <a:buNone/>
            </a:pPr>
            <a:r>
              <a:rPr lang="en"/>
              <a:t>How to do it and interpret the output</a:t>
            </a:r>
            <a:endParaRPr/>
          </a:p>
        </p:txBody>
      </p:sp>
    </p:spTree>
    <p:extLst>
      <p:ext uri="{BB962C8B-B14F-4D97-AF65-F5344CB8AC3E}">
        <p14:creationId xmlns:p14="http://schemas.microsoft.com/office/powerpoint/2010/main" val="1688360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 - test</a:t>
            </a:r>
            <a:endParaRPr/>
          </a:p>
          <a:p>
            <a:pPr marL="0" lvl="0" indent="0" rtl="0">
              <a:spcBef>
                <a:spcPts val="0"/>
              </a:spcBef>
              <a:spcAft>
                <a:spcPts val="0"/>
              </a:spcAft>
              <a:buNone/>
            </a:pPr>
            <a:r>
              <a:rPr lang="en"/>
              <a:t>How to do it and interpret the output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 - test</a:t>
            </a:r>
            <a:endParaRPr/>
          </a:p>
          <a:p>
            <a:pPr marL="0" lvl="0" indent="0" rtl="0">
              <a:spcBef>
                <a:spcPts val="0"/>
              </a:spcBef>
              <a:spcAft>
                <a:spcPts val="0"/>
              </a:spcAft>
              <a:buNone/>
            </a:pPr>
            <a:r>
              <a:rPr lang="en"/>
              <a:t>How to do it and interpret the output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 - test</a:t>
            </a:r>
            <a:endParaRPr/>
          </a:p>
          <a:p>
            <a:pPr marL="0" lvl="0" indent="0" rtl="0">
              <a:spcBef>
                <a:spcPts val="0"/>
              </a:spcBef>
              <a:spcAft>
                <a:spcPts val="0"/>
              </a:spcAft>
              <a:buNone/>
            </a:pPr>
            <a:r>
              <a:rPr lang="en"/>
              <a:t>How to do it and interpret the output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8" name="Shape 6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 - test</a:t>
            </a:r>
            <a:endParaRPr/>
          </a:p>
          <a:p>
            <a:pPr marL="0" lvl="0" indent="0">
              <a:spcBef>
                <a:spcPts val="0"/>
              </a:spcBef>
              <a:spcAft>
                <a:spcPts val="0"/>
              </a:spcAft>
              <a:buNone/>
            </a:pPr>
            <a:r>
              <a:rPr lang="en"/>
              <a:t>How to do it and interpret the output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8" name="Shape 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the business problem? (How will this be used) How does this translate into a data problem? (What type of data problem) What data do I need?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Shape 6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88906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 - test</a:t>
            </a:r>
            <a:endParaRPr/>
          </a:p>
          <a:p>
            <a:pPr marL="0" lvl="0" indent="0" rtl="0">
              <a:spcBef>
                <a:spcPts val="0"/>
              </a:spcBef>
              <a:spcAft>
                <a:spcPts val="0"/>
              </a:spcAft>
              <a:buNone/>
            </a:pPr>
            <a:r>
              <a:rPr lang="en"/>
              <a:t>How to do it and interpret the output</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11749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7" name="Shape 7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Where is the data? What is the data type? Who to ask? Data quality?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extLst>
      <p:ext uri="{BB962C8B-B14F-4D97-AF65-F5344CB8AC3E}">
        <p14:creationId xmlns:p14="http://schemas.microsoft.com/office/powerpoint/2010/main" val="124706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bg2"/>
        </a:solidFill>
        <a:effectLst/>
      </p:bgPr>
    </p:bg>
    <p:spTree>
      <p:nvGrpSpPr>
        <p:cNvPr id="1" name="Shape 9"/>
        <p:cNvGrpSpPr/>
        <p:nvPr/>
      </p:nvGrpSpPr>
      <p:grpSpPr>
        <a:xfrm>
          <a:off x="0" y="0"/>
          <a:ext cx="0" cy="0"/>
          <a:chOff x="0" y="0"/>
          <a:chExt cx="0" cy="0"/>
        </a:xfrm>
      </p:grpSpPr>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dirty="0"/>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indent="0">
              <a:spcBef>
                <a:spcPts val="0"/>
              </a:spcBef>
              <a:spcAft>
                <a:spcPts val="0"/>
              </a:spcAft>
              <a:buClr>
                <a:schemeClr val="dk1"/>
              </a:buClr>
              <a:buSzPts val="2800"/>
              <a:buFont typeface="Arial"/>
              <a:buNone/>
              <a:defRPr sz="2800">
                <a:solidFill>
                  <a:schemeClr val="dk1"/>
                </a:solidFill>
              </a:defRPr>
            </a:lvl2pPr>
            <a:lvl3pPr lvl="2" indent="0">
              <a:spcBef>
                <a:spcPts val="0"/>
              </a:spcBef>
              <a:spcAft>
                <a:spcPts val="0"/>
              </a:spcAft>
              <a:buClr>
                <a:schemeClr val="dk1"/>
              </a:buClr>
              <a:buSzPts val="2800"/>
              <a:buFont typeface="Arial"/>
              <a:buNone/>
              <a:defRPr sz="2800">
                <a:solidFill>
                  <a:schemeClr val="dk1"/>
                </a:solidFill>
              </a:defRPr>
            </a:lvl3pPr>
            <a:lvl4pPr lvl="3" indent="0">
              <a:spcBef>
                <a:spcPts val="0"/>
              </a:spcBef>
              <a:spcAft>
                <a:spcPts val="0"/>
              </a:spcAft>
              <a:buClr>
                <a:schemeClr val="dk1"/>
              </a:buClr>
              <a:buSzPts val="2800"/>
              <a:buFont typeface="Arial"/>
              <a:buNone/>
              <a:defRPr sz="2800">
                <a:solidFill>
                  <a:schemeClr val="dk1"/>
                </a:solidFill>
              </a:defRPr>
            </a:lvl4pPr>
            <a:lvl5pPr lvl="4" indent="0">
              <a:spcBef>
                <a:spcPts val="0"/>
              </a:spcBef>
              <a:spcAft>
                <a:spcPts val="0"/>
              </a:spcAft>
              <a:buClr>
                <a:schemeClr val="dk1"/>
              </a:buClr>
              <a:buSzPts val="2800"/>
              <a:buFont typeface="Arial"/>
              <a:buNone/>
              <a:defRPr sz="2800">
                <a:solidFill>
                  <a:schemeClr val="dk1"/>
                </a:solidFill>
              </a:defRPr>
            </a:lvl5pPr>
            <a:lvl6pPr lvl="5" indent="0">
              <a:spcBef>
                <a:spcPts val="0"/>
              </a:spcBef>
              <a:spcAft>
                <a:spcPts val="0"/>
              </a:spcAft>
              <a:buClr>
                <a:schemeClr val="dk1"/>
              </a:buClr>
              <a:buSzPts val="2800"/>
              <a:buFont typeface="Arial"/>
              <a:buNone/>
              <a:defRPr sz="2800">
                <a:solidFill>
                  <a:schemeClr val="dk1"/>
                </a:solidFill>
              </a:defRPr>
            </a:lvl6pPr>
            <a:lvl7pPr lvl="6" indent="0">
              <a:spcBef>
                <a:spcPts val="0"/>
              </a:spcBef>
              <a:spcAft>
                <a:spcPts val="0"/>
              </a:spcAft>
              <a:buClr>
                <a:schemeClr val="dk1"/>
              </a:buClr>
              <a:buSzPts val="2800"/>
              <a:buFont typeface="Arial"/>
              <a:buNone/>
              <a:defRPr sz="2800">
                <a:solidFill>
                  <a:schemeClr val="dk1"/>
                </a:solidFill>
              </a:defRPr>
            </a:lvl7pPr>
            <a:lvl8pPr lvl="7" indent="0">
              <a:spcBef>
                <a:spcPts val="0"/>
              </a:spcBef>
              <a:spcAft>
                <a:spcPts val="0"/>
              </a:spcAft>
              <a:buClr>
                <a:schemeClr val="dk1"/>
              </a:buClr>
              <a:buSzPts val="2800"/>
              <a:buFont typeface="Arial"/>
              <a:buNone/>
              <a:defRPr sz="2800">
                <a:solidFill>
                  <a:schemeClr val="dk1"/>
                </a:solidFill>
              </a:defRPr>
            </a:lvl8pPr>
            <a:lvl9pPr lvl="8" indent="0">
              <a:spcBef>
                <a:spcPts val="0"/>
              </a:spcBef>
              <a:spcAft>
                <a:spcPts val="0"/>
              </a:spcAft>
              <a:buClr>
                <a:schemeClr val="dk1"/>
              </a:buClr>
              <a:buSzPts val="2800"/>
              <a:buFont typeface="Arial"/>
              <a:buNone/>
              <a:defRPr sz="2800">
                <a:solidFill>
                  <a:schemeClr val="dk1"/>
                </a:solidFill>
              </a:defRPr>
            </a:lvl9pPr>
          </a:lstStyle>
          <a:p>
            <a:endParaRPr/>
          </a:p>
        </p:txBody>
      </p:sp>
      <p:sp>
        <p:nvSpPr>
          <p:cNvPr id="15" name="Shape 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3829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23"/>
        <p:cNvGrpSpPr/>
        <p:nvPr/>
      </p:nvGrpSpPr>
      <p:grpSpPr>
        <a:xfrm>
          <a:off x="0" y="0"/>
          <a:ext cx="0" cy="0"/>
          <a:chOff x="0" y="0"/>
          <a:chExt cx="0" cy="0"/>
        </a:xfrm>
      </p:grpSpPr>
      <p:sp>
        <p:nvSpPr>
          <p:cNvPr id="29" name="Shape 29"/>
          <p:cNvSpPr txBox="1">
            <a:spLocks noGrp="1"/>
          </p:cNvSpPr>
          <p:nvPr>
            <p:ph type="body" idx="1"/>
          </p:nvPr>
        </p:nvSpPr>
        <p:spPr>
          <a:xfrm>
            <a:off x="311700" y="1457199"/>
            <a:ext cx="8723444" cy="3495801"/>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sz="2200">
                <a:latin typeface="+mn-lt"/>
              </a:defRPr>
            </a:lvl1pPr>
            <a:lvl2pPr marL="914400" lvl="1" indent="-298450">
              <a:spcBef>
                <a:spcPts val="1600"/>
              </a:spcBef>
              <a:spcAft>
                <a:spcPts val="0"/>
              </a:spcAft>
              <a:buSzPts val="1100"/>
              <a:buChar char="○"/>
              <a:defRPr>
                <a:latin typeface="+mn-lt"/>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lang="en-US" sz="2200" dirty="0"/>
          </a:p>
          <a:p>
            <a:pPr lvl="1"/>
            <a:endParaRPr dirty="0"/>
          </a:p>
        </p:txBody>
      </p:sp>
      <p:sp>
        <p:nvSpPr>
          <p:cNvPr id="30" name="Shape 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pic>
        <p:nvPicPr>
          <p:cNvPr id="9" name="Shape 90" descr="metis-mini.png"/>
          <p:cNvPicPr preferRelativeResize="0"/>
          <p:nvPr userDrawn="1"/>
        </p:nvPicPr>
        <p:blipFill>
          <a:blip r:embed="rId2">
            <a:alphaModFix amt="25000"/>
          </a:blip>
          <a:stretch>
            <a:fillRect/>
          </a:stretch>
        </p:blipFill>
        <p:spPr>
          <a:xfrm>
            <a:off x="8512774" y="290200"/>
            <a:ext cx="326424" cy="384999"/>
          </a:xfrm>
          <a:prstGeom prst="rect">
            <a:avLst/>
          </a:prstGeom>
          <a:noFill/>
          <a:ln>
            <a:noFill/>
          </a:ln>
        </p:spPr>
      </p:pic>
      <p:sp>
        <p:nvSpPr>
          <p:cNvPr id="10" name="Shape 87"/>
          <p:cNvSpPr/>
          <p:nvPr userDrawn="1"/>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11" name="Shape 88"/>
          <p:cNvSpPr txBox="1">
            <a:spLocks/>
          </p:cNvSpPr>
          <p:nvPr userDrawn="1"/>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lang="en" dirty="0">
              <a:solidFill>
                <a:srgbClr val="FFFFFF"/>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31"/>
        <p:cNvGrpSpPr/>
        <p:nvPr/>
      </p:nvGrpSpPr>
      <p:grpSpPr>
        <a:xfrm>
          <a:off x="0" y="0"/>
          <a:ext cx="0" cy="0"/>
          <a:chOff x="0" y="0"/>
          <a:chExt cx="0" cy="0"/>
        </a:xfrm>
      </p:grpSpPr>
      <p:sp>
        <p:nvSpPr>
          <p:cNvPr id="10" name="Shape 87"/>
          <p:cNvSpPr/>
          <p:nvPr userDrawn="1"/>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11" name="Shape 29"/>
          <p:cNvSpPr txBox="1">
            <a:spLocks noGrp="1"/>
          </p:cNvSpPr>
          <p:nvPr>
            <p:ph type="body" idx="1"/>
          </p:nvPr>
        </p:nvSpPr>
        <p:spPr>
          <a:xfrm>
            <a:off x="311700" y="1457199"/>
            <a:ext cx="8723444" cy="3495801"/>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sz="2200">
                <a:latin typeface="+mn-lt"/>
              </a:defRPr>
            </a:lvl1pPr>
            <a:lvl2pPr marL="914400" lvl="1" indent="-298450">
              <a:spcBef>
                <a:spcPts val="1600"/>
              </a:spcBef>
              <a:spcAft>
                <a:spcPts val="0"/>
              </a:spcAft>
              <a:buSzPts val="1100"/>
              <a:buChar char="○"/>
              <a:defRPr>
                <a:latin typeface="+mn-lt"/>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lang="en-US" sz="2200" dirty="0"/>
          </a:p>
          <a:p>
            <a:pPr lvl="1"/>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40"/>
        <p:cNvGrpSpPr/>
        <p:nvPr/>
      </p:nvGrpSpPr>
      <p:grpSpPr>
        <a:xfrm>
          <a:off x="0" y="0"/>
          <a:ext cx="0" cy="0"/>
          <a:chOff x="0" y="0"/>
          <a:chExt cx="0" cy="0"/>
        </a:xfrm>
      </p:grpSpPr>
      <p:sp>
        <p:nvSpPr>
          <p:cNvPr id="46" name="Shape 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8" name="Shape 87"/>
          <p:cNvSpPr/>
          <p:nvPr userDrawn="1"/>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10" name="Shape 29"/>
          <p:cNvSpPr txBox="1">
            <a:spLocks noGrp="1"/>
          </p:cNvSpPr>
          <p:nvPr>
            <p:ph type="body" idx="1"/>
          </p:nvPr>
        </p:nvSpPr>
        <p:spPr>
          <a:xfrm>
            <a:off x="311700" y="1457199"/>
            <a:ext cx="8723444" cy="3495801"/>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sz="2200">
                <a:latin typeface="+mn-lt"/>
              </a:defRPr>
            </a:lvl1pPr>
            <a:lvl2pPr marL="914400" lvl="1" indent="-298450">
              <a:spcBef>
                <a:spcPts val="1600"/>
              </a:spcBef>
              <a:spcAft>
                <a:spcPts val="0"/>
              </a:spcAft>
              <a:buSzPts val="1100"/>
              <a:buChar char="○"/>
              <a:defRPr>
                <a:latin typeface="+mn-lt"/>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lang="en-US" sz="2200" dirty="0"/>
          </a:p>
          <a:p>
            <a:pPr lvl="1"/>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52" name="Shape 5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9" name="Shape 87"/>
          <p:cNvSpPr/>
          <p:nvPr userDrawn="1"/>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accent1"/>
                </a:solidFill>
                <a:latin typeface="Lato"/>
                <a:ea typeface="Lato"/>
                <a:cs typeface="Lato"/>
                <a:sym typeface="Lato"/>
              </a:defRPr>
            </a:lvl1pPr>
            <a:lvl2pPr lvl="1" algn="r">
              <a:spcBef>
                <a:spcPts val="0"/>
              </a:spcBef>
              <a:buNone/>
              <a:defRPr sz="1000">
                <a:solidFill>
                  <a:schemeClr val="accent1"/>
                </a:solidFill>
                <a:latin typeface="Lato"/>
                <a:ea typeface="Lato"/>
                <a:cs typeface="Lato"/>
                <a:sym typeface="Lato"/>
              </a:defRPr>
            </a:lvl2pPr>
            <a:lvl3pPr lvl="2" algn="r">
              <a:spcBef>
                <a:spcPts val="0"/>
              </a:spcBef>
              <a:buNone/>
              <a:defRPr sz="1000">
                <a:solidFill>
                  <a:schemeClr val="accent1"/>
                </a:solidFill>
                <a:latin typeface="Lato"/>
                <a:ea typeface="Lato"/>
                <a:cs typeface="Lato"/>
                <a:sym typeface="Lato"/>
              </a:defRPr>
            </a:lvl3pPr>
            <a:lvl4pPr lvl="3" algn="r">
              <a:spcBef>
                <a:spcPts val="0"/>
              </a:spcBef>
              <a:buNone/>
              <a:defRPr sz="1000">
                <a:solidFill>
                  <a:schemeClr val="accent1"/>
                </a:solidFill>
                <a:latin typeface="Lato"/>
                <a:ea typeface="Lato"/>
                <a:cs typeface="Lato"/>
                <a:sym typeface="Lato"/>
              </a:defRPr>
            </a:lvl4pPr>
            <a:lvl5pPr lvl="4" algn="r">
              <a:spcBef>
                <a:spcPts val="0"/>
              </a:spcBef>
              <a:buNone/>
              <a:defRPr sz="1000">
                <a:solidFill>
                  <a:schemeClr val="accent1"/>
                </a:solidFill>
                <a:latin typeface="Lato"/>
                <a:ea typeface="Lato"/>
                <a:cs typeface="Lato"/>
                <a:sym typeface="Lato"/>
              </a:defRPr>
            </a:lvl5pPr>
            <a:lvl6pPr lvl="5" algn="r">
              <a:spcBef>
                <a:spcPts val="0"/>
              </a:spcBef>
              <a:buNone/>
              <a:defRPr sz="1000">
                <a:solidFill>
                  <a:schemeClr val="accent1"/>
                </a:solidFill>
                <a:latin typeface="Lato"/>
                <a:ea typeface="Lato"/>
                <a:cs typeface="Lato"/>
                <a:sym typeface="Lato"/>
              </a:defRPr>
            </a:lvl6pPr>
            <a:lvl7pPr lvl="6" algn="r">
              <a:spcBef>
                <a:spcPts val="0"/>
              </a:spcBef>
              <a:buNone/>
              <a:defRPr sz="1000">
                <a:solidFill>
                  <a:schemeClr val="accent1"/>
                </a:solidFill>
                <a:latin typeface="Lato"/>
                <a:ea typeface="Lato"/>
                <a:cs typeface="Lato"/>
                <a:sym typeface="Lato"/>
              </a:defRPr>
            </a:lvl7pPr>
            <a:lvl8pPr lvl="7" algn="r">
              <a:spcBef>
                <a:spcPts val="0"/>
              </a:spcBef>
              <a:buNone/>
              <a:defRPr sz="1000">
                <a:solidFill>
                  <a:schemeClr val="accent1"/>
                </a:solidFill>
                <a:latin typeface="Lato"/>
                <a:ea typeface="Lato"/>
                <a:cs typeface="Lato"/>
                <a:sym typeface="Lato"/>
              </a:defRPr>
            </a:lvl8pPr>
            <a:lvl9pPr lvl="8" algn="r">
              <a:spcBef>
                <a:spcPts val="0"/>
              </a:spcBef>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2.amstat.org/publications/jse/v19n3/decock.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real-statistics.com/real-statistics-resource-pack/"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56051" y="1728037"/>
            <a:ext cx="5787164" cy="1965215"/>
          </a:xfrm>
          <a:prstGeom prst="rect">
            <a:avLst/>
          </a:prstGeom>
        </p:spPr>
        <p:txBody>
          <a:bodyPr spcFirstLastPara="1" vert="horz" wrap="square" lIns="91425" tIns="91425" rIns="91425" bIns="91425" rtlCol="0" anchor="b" anchorCtr="0">
            <a:noAutofit/>
          </a:bodyPr>
          <a:lstStyle/>
          <a:p>
            <a:br>
              <a:rPr lang="en-US" sz="3200" dirty="0">
                <a:solidFill>
                  <a:srgbClr val="EF3969"/>
                </a:solidFill>
                <a:latin typeface="Proxima Nova"/>
                <a:ea typeface="Proxima Nova"/>
                <a:cs typeface="Proxima Nova"/>
                <a:sym typeface="Proxima Nova"/>
              </a:rPr>
            </a:br>
            <a:br>
              <a:rPr lang="en-US" sz="3200" dirty="0">
                <a:solidFill>
                  <a:srgbClr val="EF3969"/>
                </a:solidFill>
                <a:latin typeface="Proxima Nova"/>
                <a:ea typeface="Proxima Nova"/>
                <a:cs typeface="Proxima Nova"/>
                <a:sym typeface="Proxima Nova"/>
              </a:rPr>
            </a:br>
            <a:r>
              <a:rPr lang="en-US" sz="3200" dirty="0">
                <a:solidFill>
                  <a:srgbClr val="EF3969"/>
                </a:solidFill>
                <a:latin typeface="Proxima Nova"/>
                <a:ea typeface="Proxima Nova"/>
                <a:cs typeface="Proxima Nova"/>
                <a:sym typeface="Proxima Nova"/>
              </a:rPr>
              <a:t>DATA ANALYSIS                AND STORYTELLING</a:t>
            </a:r>
            <a:br>
              <a:rPr lang="en-US" sz="3200" dirty="0">
                <a:solidFill>
                  <a:srgbClr val="EF3969"/>
                </a:solidFill>
                <a:latin typeface="Proxima Nova"/>
                <a:ea typeface="Proxima Nova"/>
                <a:cs typeface="Proxima Nova"/>
                <a:sym typeface="Proxima Nova"/>
              </a:rPr>
            </a:br>
            <a:endParaRPr lang="en" sz="3200" dirty="0">
              <a:solidFill>
                <a:srgbClr val="EF3969"/>
              </a:solidFill>
              <a:latin typeface="Proxima Nova"/>
              <a:ea typeface="Proxima Nova"/>
              <a:cs typeface="Proxima Nova"/>
              <a:sym typeface="Proxima Nova"/>
            </a:endParaRPr>
          </a:p>
        </p:txBody>
      </p:sp>
      <p:pic>
        <p:nvPicPr>
          <p:cNvPr id="55" name="Shape 55" descr="metis.png"/>
          <p:cNvPicPr preferRelativeResize="0"/>
          <p:nvPr/>
        </p:nvPicPr>
        <p:blipFill>
          <a:blip r:embed="rId3">
            <a:alphaModFix/>
          </a:blip>
          <a:stretch>
            <a:fillRect/>
          </a:stretch>
        </p:blipFill>
        <p:spPr>
          <a:xfrm>
            <a:off x="896275" y="1521487"/>
            <a:ext cx="1312850" cy="2100524"/>
          </a:xfrm>
          <a:prstGeom prst="rect">
            <a:avLst/>
          </a:prstGeom>
          <a:noFill/>
          <a:ln>
            <a:noFill/>
          </a:ln>
        </p:spPr>
      </p:pic>
      <p:cxnSp>
        <p:nvCxnSpPr>
          <p:cNvPr id="56" name="Shape 56"/>
          <p:cNvCxnSpPr/>
          <p:nvPr/>
        </p:nvCxnSpPr>
        <p:spPr>
          <a:xfrm>
            <a:off x="2856050" y="3622000"/>
            <a:ext cx="5175000" cy="0"/>
          </a:xfrm>
          <a:prstGeom prst="straightConnector1">
            <a:avLst/>
          </a:prstGeom>
          <a:noFill/>
          <a:ln w="19050" cap="flat" cmpd="sng">
            <a:solidFill>
              <a:srgbClr val="EF3969"/>
            </a:solidFill>
            <a:prstDash val="solid"/>
            <a:round/>
            <a:headEnd type="none" w="lg" len="lg"/>
            <a:tailEnd type="none" w="lg" len="lg"/>
          </a:ln>
        </p:spPr>
      </p:cxnSp>
      <p:cxnSp>
        <p:nvCxnSpPr>
          <p:cNvPr id="57" name="Shape 57"/>
          <p:cNvCxnSpPr/>
          <p:nvPr/>
        </p:nvCxnSpPr>
        <p:spPr>
          <a:xfrm>
            <a:off x="2856050" y="1521475"/>
            <a:ext cx="5175000" cy="0"/>
          </a:xfrm>
          <a:prstGeom prst="straightConnector1">
            <a:avLst/>
          </a:prstGeom>
          <a:noFill/>
          <a:ln w="19050" cap="flat" cmpd="sng">
            <a:solidFill>
              <a:srgbClr val="EF3969"/>
            </a:solidFill>
            <a:prstDash val="solid"/>
            <a:round/>
            <a:headEnd type="none" w="lg" len="lg"/>
            <a:tailEnd type="none" w="lg" len="lg"/>
          </a:ln>
        </p:spPr>
      </p:cxnSp>
    </p:spTree>
    <p:extLst>
      <p:ext uri="{BB962C8B-B14F-4D97-AF65-F5344CB8AC3E}">
        <p14:creationId xmlns:p14="http://schemas.microsoft.com/office/powerpoint/2010/main" val="5113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US" dirty="0"/>
              <a:t>Process data so it’s usable with our tools</a:t>
            </a:r>
          </a:p>
          <a:p>
            <a:pPr marL="457200" lvl="0" indent="-311150" rtl="0">
              <a:spcBef>
                <a:spcPts val="0"/>
              </a:spcBef>
              <a:spcAft>
                <a:spcPts val="0"/>
              </a:spcAft>
              <a:buSzPts val="1300"/>
              <a:buChar char="●"/>
            </a:pPr>
            <a:r>
              <a:rPr lang="en-US" dirty="0"/>
              <a:t>Identify any data quality issues.</a:t>
            </a:r>
          </a:p>
          <a:p>
            <a:pPr marL="457200" lvl="0" indent="-311150" rtl="0">
              <a:spcBef>
                <a:spcPts val="0"/>
              </a:spcBef>
              <a:spcAft>
                <a:spcPts val="0"/>
              </a:spcAft>
              <a:buSzPts val="1300"/>
              <a:buChar char="●"/>
            </a:pPr>
            <a:r>
              <a:rPr lang="en-US" dirty="0"/>
              <a:t>Identify important elements in the data. Interesting relationships between data elements? Is the data what you expected?</a:t>
            </a:r>
          </a:p>
          <a:p>
            <a:pPr marL="457200" lvl="0" indent="-311150" rtl="0">
              <a:spcBef>
                <a:spcPts val="0"/>
              </a:spcBef>
              <a:spcAft>
                <a:spcPts val="0"/>
              </a:spcAft>
              <a:buSzPts val="1300"/>
              <a:buChar char="●"/>
            </a:pPr>
            <a:r>
              <a:rPr lang="en-US" dirty="0"/>
              <a:t>Engineer new data elements.</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EXPLORATION</a:t>
            </a:r>
            <a:endParaRPr lang="en" dirty="0">
              <a:solidFill>
                <a:srgbClr val="FFFFFF"/>
              </a:solidFill>
              <a:latin typeface="Proxima Nova"/>
              <a:ea typeface="Proxima Nova"/>
              <a:cs typeface="Proxima Nova"/>
              <a:sym typeface="Proxima Nova"/>
            </a:endParaRPr>
          </a:p>
        </p:txBody>
      </p:sp>
      <p:grpSp>
        <p:nvGrpSpPr>
          <p:cNvPr id="16" name="Group 15"/>
          <p:cNvGrpSpPr/>
          <p:nvPr/>
        </p:nvGrpSpPr>
        <p:grpSpPr>
          <a:xfrm>
            <a:off x="1039374" y="3643530"/>
            <a:ext cx="7068852" cy="992834"/>
            <a:chOff x="1037574" y="2308716"/>
            <a:chExt cx="7068852" cy="992834"/>
          </a:xfrm>
        </p:grpSpPr>
        <p:sp>
          <p:nvSpPr>
            <p:cNvPr id="17"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18"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19"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Explore Data</a:t>
              </a:r>
              <a:endParaRPr b="1" dirty="0"/>
            </a:p>
          </p:txBody>
        </p:sp>
        <p:sp>
          <p:nvSpPr>
            <p:cNvPr id="20"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21"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22"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3"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4"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5"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US" dirty="0"/>
              <a:t>What type of model do you need to build? Prediction? Grouping?</a:t>
            </a:r>
            <a:endParaRPr dirty="0"/>
          </a:p>
          <a:p>
            <a:pPr marL="457200" lvl="0" indent="-311150" rtl="0">
              <a:spcBef>
                <a:spcPts val="0"/>
              </a:spcBef>
              <a:spcAft>
                <a:spcPts val="0"/>
              </a:spcAft>
              <a:buSzPts val="1300"/>
              <a:buChar char="●"/>
            </a:pPr>
            <a:r>
              <a:rPr lang="en" dirty="0"/>
              <a:t>Build</a:t>
            </a:r>
            <a:r>
              <a:rPr lang="en-US" dirty="0"/>
              <a:t>, t</a:t>
            </a:r>
            <a:r>
              <a:rPr lang="en" dirty="0" err="1"/>
              <a:t>est</a:t>
            </a:r>
            <a:r>
              <a:rPr lang="en-US" dirty="0"/>
              <a:t>,</a:t>
            </a:r>
            <a:r>
              <a:rPr lang="en" dirty="0"/>
              <a:t> and validate</a:t>
            </a:r>
            <a:r>
              <a:rPr lang="en-US" dirty="0"/>
              <a:t> models.</a:t>
            </a:r>
          </a:p>
          <a:p>
            <a:pPr marL="457200" lvl="0" indent="-311150">
              <a:spcBef>
                <a:spcPts val="0"/>
              </a:spcBef>
              <a:spcAft>
                <a:spcPts val="0"/>
              </a:spcAft>
              <a:buSzPts val="1300"/>
              <a:buChar char="●"/>
            </a:pPr>
            <a:r>
              <a:rPr lang="en-US" dirty="0"/>
              <a:t>Deploy model </a:t>
            </a:r>
          </a:p>
          <a:p>
            <a:pPr marL="457200" lvl="0" indent="-311150">
              <a:spcBef>
                <a:spcPts val="0"/>
              </a:spcBef>
              <a:spcAft>
                <a:spcPts val="0"/>
              </a:spcAft>
              <a:buSzPts val="1300"/>
              <a:buChar char="●"/>
            </a:pPr>
            <a:r>
              <a:rPr lang="en-US" dirty="0"/>
              <a:t>Need to consider several issues including speed, interpretability, maintenance, etc.</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MODELING</a:t>
            </a:r>
            <a:endParaRPr lang="en" dirty="0">
              <a:solidFill>
                <a:srgbClr val="FFFFFF"/>
              </a:solidFill>
              <a:latin typeface="Proxima Nova"/>
              <a:ea typeface="Proxima Nova"/>
              <a:cs typeface="Proxima Nova"/>
              <a:sym typeface="Proxima Nova"/>
            </a:endParaRPr>
          </a:p>
        </p:txBody>
      </p:sp>
      <p:grpSp>
        <p:nvGrpSpPr>
          <p:cNvPr id="15" name="Group 14"/>
          <p:cNvGrpSpPr/>
          <p:nvPr/>
        </p:nvGrpSpPr>
        <p:grpSpPr>
          <a:xfrm>
            <a:off x="1039374" y="3643530"/>
            <a:ext cx="7068852" cy="992834"/>
            <a:chOff x="1037574" y="2308716"/>
            <a:chExt cx="7068852" cy="992834"/>
          </a:xfrm>
        </p:grpSpPr>
        <p:sp>
          <p:nvSpPr>
            <p:cNvPr id="16"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17"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18"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19"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Model</a:t>
              </a:r>
              <a:endParaRPr b="1" dirty="0"/>
            </a:p>
          </p:txBody>
        </p:sp>
        <p:sp>
          <p:nvSpPr>
            <p:cNvPr id="20"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21"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2"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3"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4"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US" dirty="0"/>
              <a:t>Results need to be presented and communicated effectively.</a:t>
            </a:r>
          </a:p>
          <a:p>
            <a:pPr marL="457200" lvl="0" indent="-311150" rtl="0">
              <a:spcBef>
                <a:spcPts val="0"/>
              </a:spcBef>
              <a:spcAft>
                <a:spcPts val="0"/>
              </a:spcAft>
              <a:buSzPts val="1300"/>
              <a:buChar char="●"/>
            </a:pPr>
            <a:r>
              <a:rPr lang="en-US" dirty="0"/>
              <a:t>Answers a specific question that drives a decision?</a:t>
            </a:r>
          </a:p>
          <a:p>
            <a:pPr marL="457200" lvl="0" indent="-311150" rtl="0">
              <a:spcBef>
                <a:spcPts val="0"/>
              </a:spcBef>
              <a:spcAft>
                <a:spcPts val="0"/>
              </a:spcAft>
              <a:buSzPts val="1300"/>
              <a:buChar char="●"/>
            </a:pPr>
            <a:r>
              <a:rPr lang="en-US" dirty="0"/>
              <a:t>Reports generated for ongoing monitoring.</a:t>
            </a:r>
          </a:p>
          <a:p>
            <a:pPr marL="457200" lvl="0" indent="-311150" rtl="0">
              <a:spcBef>
                <a:spcPts val="0"/>
              </a:spcBef>
              <a:spcAft>
                <a:spcPts val="0"/>
              </a:spcAft>
              <a:buSzPts val="1300"/>
              <a:buChar char="●"/>
            </a:pPr>
            <a:r>
              <a:rPr lang="en-US" dirty="0"/>
              <a:t>New products created</a:t>
            </a:r>
            <a:r>
              <a:rPr lang="en" dirty="0"/>
              <a:t>.</a:t>
            </a:r>
            <a:endParaRPr lang="en-US" dirty="0"/>
          </a:p>
          <a:p>
            <a:pPr marL="457200" lvl="0" indent="-311150" rtl="0">
              <a:spcBef>
                <a:spcPts val="0"/>
              </a:spcBef>
              <a:spcAft>
                <a:spcPts val="0"/>
              </a:spcAft>
              <a:buSzPts val="1300"/>
              <a:buChar char="●"/>
            </a:pPr>
            <a:r>
              <a:rPr lang="en-US" dirty="0"/>
              <a:t>End results should be kept in mind throughout the analysis.</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RESULTS</a:t>
            </a:r>
            <a:endParaRPr lang="en" dirty="0">
              <a:solidFill>
                <a:srgbClr val="FFFFFF"/>
              </a:solidFill>
              <a:latin typeface="Proxima Nova"/>
              <a:ea typeface="Proxima Nova"/>
              <a:cs typeface="Proxima Nova"/>
              <a:sym typeface="Proxima Nova"/>
            </a:endParaRPr>
          </a:p>
        </p:txBody>
      </p:sp>
      <p:grpSp>
        <p:nvGrpSpPr>
          <p:cNvPr id="15" name="Group 14"/>
          <p:cNvGrpSpPr/>
          <p:nvPr/>
        </p:nvGrpSpPr>
        <p:grpSpPr>
          <a:xfrm>
            <a:off x="1039374" y="3643530"/>
            <a:ext cx="7068852" cy="992834"/>
            <a:chOff x="1037574" y="2308716"/>
            <a:chExt cx="7068852" cy="992834"/>
          </a:xfrm>
        </p:grpSpPr>
        <p:sp>
          <p:nvSpPr>
            <p:cNvPr id="16"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17"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18"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19"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20"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Result</a:t>
              </a:r>
              <a:endParaRPr b="1" dirty="0"/>
            </a:p>
          </p:txBody>
        </p:sp>
        <p:cxnSp>
          <p:nvCxnSpPr>
            <p:cNvPr id="21"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2"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3"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4"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20"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ITERATIVE WORKFLOW</a:t>
            </a:r>
            <a:endParaRPr lang="en" dirty="0">
              <a:solidFill>
                <a:srgbClr val="FFFFFF"/>
              </a:solidFill>
              <a:latin typeface="Proxima Nova"/>
              <a:ea typeface="Proxima Nova"/>
              <a:cs typeface="Proxima Nova"/>
              <a:sym typeface="Proxima Nova"/>
            </a:endParaRPr>
          </a:p>
        </p:txBody>
      </p:sp>
      <p:grpSp>
        <p:nvGrpSpPr>
          <p:cNvPr id="7" name="Group 6"/>
          <p:cNvGrpSpPr/>
          <p:nvPr/>
        </p:nvGrpSpPr>
        <p:grpSpPr>
          <a:xfrm>
            <a:off x="1037574" y="1175320"/>
            <a:ext cx="7068852" cy="3022165"/>
            <a:chOff x="1037574" y="1175320"/>
            <a:chExt cx="7068852" cy="3022165"/>
          </a:xfrm>
        </p:grpSpPr>
        <p:grpSp>
          <p:nvGrpSpPr>
            <p:cNvPr id="5" name="Group 4"/>
            <p:cNvGrpSpPr>
              <a:grpSpLocks noChangeAspect="1"/>
            </p:cNvGrpSpPr>
            <p:nvPr/>
          </p:nvGrpSpPr>
          <p:grpSpPr>
            <a:xfrm>
              <a:off x="1397388" y="1175320"/>
              <a:ext cx="6349223" cy="3022165"/>
              <a:chOff x="6371278" y="3653907"/>
              <a:chExt cx="5240711" cy="2494525"/>
            </a:xfrm>
          </p:grpSpPr>
          <p:cxnSp>
            <p:nvCxnSpPr>
              <p:cNvPr id="132" name="Shape 132"/>
              <p:cNvCxnSpPr/>
              <p:nvPr/>
            </p:nvCxnSpPr>
            <p:spPr>
              <a:xfrm flipH="1">
                <a:off x="7635339" y="4148932"/>
                <a:ext cx="697800" cy="444900"/>
              </a:xfrm>
              <a:prstGeom prst="curvedConnector2">
                <a:avLst/>
              </a:prstGeom>
              <a:noFill/>
              <a:ln w="9525" cap="flat" cmpd="sng">
                <a:solidFill>
                  <a:schemeClr val="dk2"/>
                </a:solidFill>
                <a:prstDash val="solid"/>
                <a:round/>
                <a:headEnd type="none" w="med" len="med"/>
                <a:tailEnd type="triangle" w="med" len="med"/>
              </a:ln>
            </p:spPr>
          </p:cxnSp>
          <p:cxnSp>
            <p:nvCxnSpPr>
              <p:cNvPr id="135" name="Shape 135"/>
              <p:cNvCxnSpPr/>
              <p:nvPr/>
            </p:nvCxnSpPr>
            <p:spPr>
              <a:xfrm rot="5400000" flipH="1">
                <a:off x="10641489" y="3620157"/>
                <a:ext cx="652800" cy="1288200"/>
              </a:xfrm>
              <a:prstGeom prst="curvedConnector2">
                <a:avLst/>
              </a:prstGeom>
              <a:noFill/>
              <a:ln w="9525" cap="flat" cmpd="sng">
                <a:solidFill>
                  <a:schemeClr val="dk2"/>
                </a:solidFill>
                <a:prstDash val="solid"/>
                <a:round/>
                <a:headEnd type="none" w="med" len="med"/>
                <a:tailEnd type="none" w="med" len="med"/>
              </a:ln>
            </p:spPr>
          </p:cxnSp>
          <p:cxnSp>
            <p:nvCxnSpPr>
              <p:cNvPr id="133" name="Shape 133"/>
              <p:cNvCxnSpPr/>
              <p:nvPr/>
            </p:nvCxnSpPr>
            <p:spPr>
              <a:xfrm rot="5400000">
                <a:off x="8976864" y="4847782"/>
                <a:ext cx="706200" cy="1895100"/>
              </a:xfrm>
              <a:prstGeom prst="curvedConnector2">
                <a:avLst/>
              </a:prstGeom>
              <a:noFill/>
              <a:ln w="9525" cap="flat" cmpd="sng">
                <a:solidFill>
                  <a:schemeClr val="dk2"/>
                </a:solidFill>
                <a:prstDash val="solid"/>
                <a:round/>
                <a:headEnd type="none" w="med" len="med"/>
                <a:tailEnd type="none" w="med" len="med"/>
              </a:ln>
            </p:spPr>
          </p:cxnSp>
          <p:cxnSp>
            <p:nvCxnSpPr>
              <p:cNvPr id="137" name="Shape 137"/>
              <p:cNvCxnSpPr/>
              <p:nvPr/>
            </p:nvCxnSpPr>
            <p:spPr>
              <a:xfrm rot="5400000" flipH="1">
                <a:off x="10172614" y="3160882"/>
                <a:ext cx="939900" cy="1926000"/>
              </a:xfrm>
              <a:prstGeom prst="curvedConnector2">
                <a:avLst/>
              </a:prstGeom>
              <a:noFill/>
              <a:ln w="9525" cap="flat" cmpd="sng">
                <a:solidFill>
                  <a:schemeClr val="dk2"/>
                </a:solidFill>
                <a:prstDash val="solid"/>
                <a:round/>
                <a:headEnd type="none" w="med" len="med"/>
                <a:tailEnd type="none" w="med" len="med"/>
              </a:ln>
            </p:spPr>
          </p:cxnSp>
          <p:cxnSp>
            <p:nvCxnSpPr>
              <p:cNvPr id="131" name="Shape 131"/>
              <p:cNvCxnSpPr/>
              <p:nvPr/>
            </p:nvCxnSpPr>
            <p:spPr>
              <a:xfrm rot="5400000" flipH="1">
                <a:off x="8413614" y="4050832"/>
                <a:ext cx="444900" cy="641100"/>
              </a:xfrm>
              <a:prstGeom prst="curvedConnector2">
                <a:avLst/>
              </a:prstGeom>
              <a:noFill/>
              <a:ln w="9525" cap="flat" cmpd="sng">
                <a:solidFill>
                  <a:schemeClr val="dk2"/>
                </a:solidFill>
                <a:prstDash val="solid"/>
                <a:round/>
                <a:headEnd type="none" w="med" len="med"/>
                <a:tailEnd type="none" w="med" len="med"/>
              </a:ln>
            </p:spPr>
          </p:cxnSp>
          <p:cxnSp>
            <p:nvCxnSpPr>
              <p:cNvPr id="134" name="Shape 134"/>
              <p:cNvCxnSpPr/>
              <p:nvPr/>
            </p:nvCxnSpPr>
            <p:spPr>
              <a:xfrm rot="10800000">
                <a:off x="6371278" y="5442207"/>
                <a:ext cx="2063100" cy="706200"/>
              </a:xfrm>
              <a:prstGeom prst="curvedConnector2">
                <a:avLst/>
              </a:prstGeom>
              <a:noFill/>
              <a:ln w="9525" cap="flat" cmpd="sng">
                <a:solidFill>
                  <a:schemeClr val="dk2"/>
                </a:solidFill>
                <a:prstDash val="solid"/>
                <a:round/>
                <a:headEnd type="none" w="med" len="med"/>
                <a:tailEnd type="triangle" w="med" len="med"/>
              </a:ln>
            </p:spPr>
          </p:cxnSp>
          <p:cxnSp>
            <p:nvCxnSpPr>
              <p:cNvPr id="136" name="Shape 136"/>
              <p:cNvCxnSpPr/>
              <p:nvPr/>
            </p:nvCxnSpPr>
            <p:spPr>
              <a:xfrm flipH="1">
                <a:off x="8956607" y="3937782"/>
                <a:ext cx="1402500" cy="652800"/>
              </a:xfrm>
              <a:prstGeom prst="curvedConnector2">
                <a:avLst/>
              </a:prstGeom>
              <a:noFill/>
              <a:ln w="9525" cap="flat" cmpd="sng">
                <a:solidFill>
                  <a:schemeClr val="dk2"/>
                </a:solidFill>
                <a:prstDash val="solid"/>
                <a:round/>
                <a:headEnd type="none" w="med" len="med"/>
                <a:tailEnd type="triangle" w="med" len="med"/>
              </a:ln>
            </p:spPr>
          </p:cxnSp>
          <p:cxnSp>
            <p:nvCxnSpPr>
              <p:cNvPr id="138" name="Shape 138"/>
              <p:cNvCxnSpPr/>
              <p:nvPr/>
            </p:nvCxnSpPr>
            <p:spPr>
              <a:xfrm flipH="1">
                <a:off x="7635297" y="3653907"/>
                <a:ext cx="2097000" cy="939900"/>
              </a:xfrm>
              <a:prstGeom prst="curvedConnector2">
                <a:avLst/>
              </a:prstGeom>
              <a:noFill/>
              <a:ln w="9525" cap="flat" cmpd="sng">
                <a:solidFill>
                  <a:schemeClr val="dk2"/>
                </a:solidFill>
                <a:prstDash val="solid"/>
                <a:round/>
                <a:headEnd type="none" w="med" len="med"/>
                <a:tailEnd type="triangle" w="med" len="med"/>
              </a:ln>
            </p:spPr>
          </p:cxnSp>
        </p:grpSp>
        <p:grpSp>
          <p:nvGrpSpPr>
            <p:cNvPr id="21" name="Group 20"/>
            <p:cNvGrpSpPr/>
            <p:nvPr/>
          </p:nvGrpSpPr>
          <p:grpSpPr>
            <a:xfrm>
              <a:off x="1037574" y="2308716"/>
              <a:ext cx="7068852" cy="992834"/>
              <a:chOff x="1037574" y="2308716"/>
              <a:chExt cx="7068852" cy="992834"/>
            </a:xfrm>
          </p:grpSpPr>
          <p:sp>
            <p:nvSpPr>
              <p:cNvPr id="22"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23"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24"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25"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26"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27"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8"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29"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0"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56051" y="2266657"/>
            <a:ext cx="5787164" cy="610187"/>
          </a:xfrm>
          <a:prstGeom prst="rect">
            <a:avLst/>
          </a:prstGeom>
        </p:spPr>
        <p:txBody>
          <a:bodyPr spcFirstLastPara="1" vert="horz" wrap="square" lIns="91425" tIns="91425" rIns="91425" bIns="91425" rtlCol="0" anchor="b" anchorCtr="0">
            <a:noAutofit/>
          </a:bodyPr>
          <a:lstStyle/>
          <a:p>
            <a:r>
              <a:rPr lang="en-US" sz="3200" dirty="0">
                <a:solidFill>
                  <a:srgbClr val="EF3969"/>
                </a:solidFill>
                <a:latin typeface="Proxima Nova"/>
                <a:ea typeface="Proxima Nova"/>
                <a:cs typeface="Proxima Nova"/>
                <a:sym typeface="Proxima Nova"/>
              </a:rPr>
              <a:t>PLAN</a:t>
            </a:r>
            <a:endParaRPr lang="en" sz="3200" dirty="0">
              <a:solidFill>
                <a:srgbClr val="EF3969"/>
              </a:solidFill>
              <a:latin typeface="Proxima Nova"/>
              <a:ea typeface="Proxima Nova"/>
              <a:cs typeface="Proxima Nova"/>
              <a:sym typeface="Proxima Nova"/>
            </a:endParaRPr>
          </a:p>
        </p:txBody>
      </p:sp>
      <p:pic>
        <p:nvPicPr>
          <p:cNvPr id="55" name="Shape 55" descr="metis.png"/>
          <p:cNvPicPr preferRelativeResize="0"/>
          <p:nvPr/>
        </p:nvPicPr>
        <p:blipFill>
          <a:blip r:embed="rId3">
            <a:alphaModFix/>
          </a:blip>
          <a:stretch>
            <a:fillRect/>
          </a:stretch>
        </p:blipFill>
        <p:spPr>
          <a:xfrm>
            <a:off x="896275" y="1521487"/>
            <a:ext cx="1312850" cy="2100524"/>
          </a:xfrm>
          <a:prstGeom prst="rect">
            <a:avLst/>
          </a:prstGeom>
          <a:noFill/>
          <a:ln>
            <a:noFill/>
          </a:ln>
        </p:spPr>
      </p:pic>
      <p:cxnSp>
        <p:nvCxnSpPr>
          <p:cNvPr id="56" name="Shape 56"/>
          <p:cNvCxnSpPr/>
          <p:nvPr/>
        </p:nvCxnSpPr>
        <p:spPr>
          <a:xfrm>
            <a:off x="2856050" y="3622000"/>
            <a:ext cx="5175000" cy="0"/>
          </a:xfrm>
          <a:prstGeom prst="straightConnector1">
            <a:avLst/>
          </a:prstGeom>
          <a:noFill/>
          <a:ln w="19050" cap="flat" cmpd="sng">
            <a:solidFill>
              <a:srgbClr val="EF3969"/>
            </a:solidFill>
            <a:prstDash val="solid"/>
            <a:round/>
            <a:headEnd type="none" w="lg" len="lg"/>
            <a:tailEnd type="none" w="lg" len="lg"/>
          </a:ln>
        </p:spPr>
      </p:cxnSp>
      <p:cxnSp>
        <p:nvCxnSpPr>
          <p:cNvPr id="57" name="Shape 57"/>
          <p:cNvCxnSpPr/>
          <p:nvPr/>
        </p:nvCxnSpPr>
        <p:spPr>
          <a:xfrm>
            <a:off x="2856050" y="1521475"/>
            <a:ext cx="5175000" cy="0"/>
          </a:xfrm>
          <a:prstGeom prst="straightConnector1">
            <a:avLst/>
          </a:prstGeom>
          <a:noFill/>
          <a:ln w="19050" cap="flat" cmpd="sng">
            <a:solidFill>
              <a:srgbClr val="EF3969"/>
            </a:solidFill>
            <a:prstDash val="solid"/>
            <a:round/>
            <a:headEnd type="none" w="lg" len="lg"/>
            <a:tailEnd type="none" w="lg" len="lg"/>
          </a:ln>
        </p:spPr>
      </p:cxnSp>
    </p:spTree>
    <p:extLst>
      <p:ext uri="{BB962C8B-B14F-4D97-AF65-F5344CB8AC3E}">
        <p14:creationId xmlns:p14="http://schemas.microsoft.com/office/powerpoint/2010/main" val="489761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Shape 23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What </a:t>
            </a:r>
            <a:r>
              <a:rPr lang="en-US" dirty="0"/>
              <a:t>problem </a:t>
            </a:r>
            <a:r>
              <a:rPr lang="en" dirty="0"/>
              <a:t>am I trying to </a:t>
            </a:r>
            <a:r>
              <a:rPr lang="en-US" dirty="0"/>
              <a:t>solve</a:t>
            </a:r>
            <a:r>
              <a:rPr lang="en" dirty="0"/>
              <a:t>?</a:t>
            </a:r>
            <a:endParaRPr dirty="0"/>
          </a:p>
          <a:p>
            <a:pPr marL="914400" lvl="1" indent="-298450">
              <a:spcBef>
                <a:spcPts val="0"/>
              </a:spcBef>
              <a:spcAft>
                <a:spcPts val="0"/>
              </a:spcAft>
              <a:buSzPts val="1100"/>
              <a:buChar char="○"/>
            </a:pPr>
            <a:r>
              <a:rPr lang="en-US" sz="1800" dirty="0"/>
              <a:t>A key is to frame</a:t>
            </a:r>
            <a:r>
              <a:rPr lang="en" sz="1800" dirty="0"/>
              <a:t> </a:t>
            </a:r>
            <a:r>
              <a:rPr lang="en-US" sz="1800" dirty="0"/>
              <a:t>your </a:t>
            </a:r>
            <a:r>
              <a:rPr lang="en" sz="1800" dirty="0"/>
              <a:t>problem as one that can be addressed in a principled way by a data science model.</a:t>
            </a:r>
            <a:endParaRPr sz="1800" dirty="0"/>
          </a:p>
          <a:p>
            <a:pPr marL="914400" lvl="1" indent="-298450" rtl="0">
              <a:spcBef>
                <a:spcPts val="0"/>
              </a:spcBef>
              <a:spcAft>
                <a:spcPts val="0"/>
              </a:spcAft>
              <a:buSzPts val="1100"/>
              <a:buChar char="○"/>
            </a:pPr>
            <a:r>
              <a:rPr lang="en" sz="1800" dirty="0"/>
              <a:t>Often helpful to re-frame a problem: “I have these tools. How do I frame the problem so that the tools can help me make progress?”</a:t>
            </a:r>
            <a:endParaRPr sz="1800" dirty="0"/>
          </a:p>
          <a:p>
            <a:pPr marL="457200" lvl="0" indent="-311150" rtl="0">
              <a:spcBef>
                <a:spcPts val="0"/>
              </a:spcBef>
              <a:spcAft>
                <a:spcPts val="0"/>
              </a:spcAft>
              <a:buSzPts val="1300"/>
              <a:buChar char="●"/>
            </a:pPr>
            <a:r>
              <a:rPr lang="en" dirty="0"/>
              <a:t>What should my data look like?</a:t>
            </a:r>
            <a:endParaRPr dirty="0"/>
          </a:p>
          <a:p>
            <a:pPr marL="914400" lvl="1" indent="-298450" rtl="0">
              <a:spcBef>
                <a:spcPts val="0"/>
              </a:spcBef>
              <a:spcAft>
                <a:spcPts val="0"/>
              </a:spcAft>
              <a:buSzPts val="1100"/>
              <a:buChar char="○"/>
            </a:pPr>
            <a:r>
              <a:rPr lang="en-US" sz="1800" dirty="0"/>
              <a:t>How many attributes do I need? </a:t>
            </a:r>
            <a:r>
              <a:rPr lang="en" sz="1800" dirty="0"/>
              <a:t>Which ones? How many? What kind?</a:t>
            </a:r>
            <a:endParaRPr sz="1800" dirty="0"/>
          </a:p>
          <a:p>
            <a:pPr marL="914400" lvl="1" indent="-298450" rtl="0">
              <a:spcBef>
                <a:spcPts val="0"/>
              </a:spcBef>
              <a:spcAft>
                <a:spcPts val="0"/>
              </a:spcAft>
              <a:buSzPts val="1100"/>
              <a:buChar char="○"/>
            </a:pPr>
            <a:r>
              <a:rPr lang="en-US" sz="1800" dirty="0"/>
              <a:t>How much data do I need</a:t>
            </a:r>
            <a:r>
              <a:rPr lang="en" sz="1800" dirty="0"/>
              <a:t>? How can </a:t>
            </a:r>
            <a:r>
              <a:rPr lang="en-US" sz="1800" dirty="0"/>
              <a:t>it </a:t>
            </a:r>
            <a:r>
              <a:rPr lang="en" sz="1800" dirty="0"/>
              <a:t>be acquired?</a:t>
            </a:r>
            <a:endParaRPr lang="en-US" sz="1800" dirty="0"/>
          </a:p>
          <a:p>
            <a:pPr marL="914400" lvl="1" indent="-298450" rtl="0">
              <a:spcBef>
                <a:spcPts val="0"/>
              </a:spcBef>
              <a:spcAft>
                <a:spcPts val="0"/>
              </a:spcAft>
              <a:buSzPts val="1100"/>
              <a:buChar char="○"/>
            </a:pPr>
            <a:r>
              <a:rPr lang="en-US" sz="1800" dirty="0"/>
              <a:t>More on this later.</a:t>
            </a:r>
            <a:endParaRPr sz="1800" dirty="0"/>
          </a:p>
          <a:p>
            <a:pPr marL="0" lvl="0" indent="0">
              <a:spcBef>
                <a:spcPts val="1600"/>
              </a:spcBef>
              <a:spcAft>
                <a:spcPts val="1600"/>
              </a:spcAft>
              <a:buNone/>
            </a:pP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PLAN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There are many types of data analysis problems. </a:t>
            </a:r>
            <a:endParaRPr lang="en-US" dirty="0"/>
          </a:p>
          <a:p>
            <a:pPr marL="342900" indent="-342900"/>
            <a:r>
              <a:rPr lang="en-US" dirty="0"/>
              <a:t>Prediction</a:t>
            </a:r>
          </a:p>
          <a:p>
            <a:pPr marL="342900" indent="-342900"/>
            <a:r>
              <a:rPr lang="en-US" dirty="0"/>
              <a:t>Prescription</a:t>
            </a:r>
          </a:p>
          <a:p>
            <a:pPr marL="342900" indent="-342900"/>
            <a:r>
              <a:rPr lang="en-US" dirty="0"/>
              <a:t>Identification</a:t>
            </a:r>
          </a:p>
          <a:p>
            <a:pPr marL="342900" indent="-342900"/>
            <a:r>
              <a:rPr lang="en-US" dirty="0"/>
              <a:t>Grouping</a:t>
            </a:r>
          </a:p>
          <a:p>
            <a:pPr marL="342900" indent="-342900"/>
            <a:r>
              <a:rPr lang="en-US" dirty="0"/>
              <a:t>Abnormality</a:t>
            </a:r>
          </a:p>
          <a:p>
            <a:pPr marL="342900" indent="-342900"/>
            <a:r>
              <a:rPr lang="en-US" dirty="0"/>
              <a:t>Relationships</a:t>
            </a:r>
          </a:p>
          <a:p>
            <a:pPr marL="342900" indent="-342900"/>
            <a:r>
              <a:rPr lang="en-US" dirty="0"/>
              <a:t>Comparison</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TYPES OF PROBLEMS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Can I predict something?</a:t>
            </a:r>
          </a:p>
          <a:p>
            <a:pPr marL="342900" indent="-342900"/>
            <a:r>
              <a:rPr lang="en-US" dirty="0"/>
              <a:t>What will widget sales be next February?</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PREDICTION</a:t>
            </a:r>
            <a:endParaRPr lang="en" dirty="0">
              <a:solidFill>
                <a:srgbClr val="FFFFFF"/>
              </a:solidFill>
              <a:latin typeface="Proxima Nova"/>
              <a:ea typeface="Proxima Nova"/>
              <a:cs typeface="Proxima Nova"/>
              <a:sym typeface="Proxima Nova"/>
            </a:endParaRPr>
          </a:p>
        </p:txBody>
      </p:sp>
      <p:pic>
        <p:nvPicPr>
          <p:cNvPr id="2" name="Picture 1"/>
          <p:cNvPicPr>
            <a:picLocks noChangeAspect="1"/>
          </p:cNvPicPr>
          <p:nvPr/>
        </p:nvPicPr>
        <p:blipFill rotWithShape="1">
          <a:blip r:embed="rId3"/>
          <a:srcRect l="7299" t="-1" b="6960"/>
          <a:stretch/>
        </p:blipFill>
        <p:spPr>
          <a:xfrm>
            <a:off x="5188760" y="2271563"/>
            <a:ext cx="3846384" cy="2546684"/>
          </a:xfrm>
          <a:prstGeom prst="rect">
            <a:avLst/>
          </a:prstGeom>
        </p:spPr>
      </p:pic>
    </p:spTree>
    <p:extLst>
      <p:ext uri="{BB962C8B-B14F-4D97-AF65-F5344CB8AC3E}">
        <p14:creationId xmlns:p14="http://schemas.microsoft.com/office/powerpoint/2010/main" val="124721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Can I prescribe something?</a:t>
            </a:r>
          </a:p>
          <a:p>
            <a:pPr marL="342900" indent="-342900"/>
            <a:r>
              <a:rPr lang="en-US" dirty="0"/>
              <a:t>Which stocks should I invest in?</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PRESCRIPTION</a:t>
            </a:r>
            <a:endParaRPr lang="en" dirty="0">
              <a:solidFill>
                <a:srgbClr val="FFFFFF"/>
              </a:solidFill>
              <a:latin typeface="Proxima Nova"/>
              <a:ea typeface="Proxima Nova"/>
              <a:cs typeface="Proxima Nova"/>
              <a:sym typeface="Proxima Nova"/>
            </a:endParaRPr>
          </a:p>
        </p:txBody>
      </p:sp>
      <p:pic>
        <p:nvPicPr>
          <p:cNvPr id="2" name="Picture 1"/>
          <p:cNvPicPr>
            <a:picLocks noChangeAspect="1"/>
          </p:cNvPicPr>
          <p:nvPr/>
        </p:nvPicPr>
        <p:blipFill>
          <a:blip r:embed="rId3"/>
          <a:stretch>
            <a:fillRect/>
          </a:stretch>
        </p:blipFill>
        <p:spPr>
          <a:xfrm>
            <a:off x="4887725" y="1674794"/>
            <a:ext cx="4147419" cy="2332923"/>
          </a:xfrm>
          <a:prstGeom prst="rect">
            <a:avLst/>
          </a:prstGeom>
        </p:spPr>
      </p:pic>
    </p:spTree>
    <p:extLst>
      <p:ext uri="{BB962C8B-B14F-4D97-AF65-F5344CB8AC3E}">
        <p14:creationId xmlns:p14="http://schemas.microsoft.com/office/powerpoint/2010/main" val="138171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Can I identify this thing?</a:t>
            </a:r>
          </a:p>
          <a:p>
            <a:pPr marL="342900" indent="-342900"/>
            <a:r>
              <a:rPr lang="en-US" dirty="0"/>
              <a:t>What type of plant is in this image?</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IDENTIFICATION</a:t>
            </a:r>
            <a:endParaRPr lang="en" dirty="0">
              <a:solidFill>
                <a:srgbClr val="FFFFFF"/>
              </a:solidFill>
              <a:latin typeface="Proxima Nova"/>
              <a:ea typeface="Proxima Nova"/>
              <a:cs typeface="Proxima Nova"/>
              <a:sym typeface="Proxima Nova"/>
            </a:endParaRPr>
          </a:p>
        </p:txBody>
      </p:sp>
      <p:pic>
        <p:nvPicPr>
          <p:cNvPr id="2" name="Picture 1"/>
          <p:cNvPicPr>
            <a:picLocks noChangeAspect="1"/>
          </p:cNvPicPr>
          <p:nvPr/>
        </p:nvPicPr>
        <p:blipFill>
          <a:blip r:embed="rId3"/>
          <a:stretch>
            <a:fillRect/>
          </a:stretch>
        </p:blipFill>
        <p:spPr>
          <a:xfrm>
            <a:off x="5802228" y="1764317"/>
            <a:ext cx="2881563" cy="2881563"/>
          </a:xfrm>
          <a:prstGeom prst="rect">
            <a:avLst/>
          </a:prstGeom>
        </p:spPr>
      </p:pic>
    </p:spTree>
    <p:extLst>
      <p:ext uri="{BB962C8B-B14F-4D97-AF65-F5344CB8AC3E}">
        <p14:creationId xmlns:p14="http://schemas.microsoft.com/office/powerpoint/2010/main" val="53595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88" name="Shape 88"/>
          <p:cNvSpPr txBox="1">
            <a:spLocks noGrp="1"/>
          </p:cNvSpPr>
          <p:nvPr>
            <p:ph type="title" idx="4294967295"/>
          </p:nvPr>
        </p:nvSpPr>
        <p:spPr>
          <a:xfrm>
            <a:off x="311700" y="196350"/>
            <a:ext cx="6606600" cy="572700"/>
          </a:xfrm>
          <a:prstGeom prst="rect">
            <a:avLst/>
          </a:prstGeom>
        </p:spPr>
        <p:txBody>
          <a:bodyPr spcFirstLastPara="1" vert="horz" wrap="square" lIns="91425" tIns="91425" rIns="91425" bIns="91425" rtlCol="0" anchor="t" anchorCtr="0">
            <a:noAutofit/>
          </a:bodyPr>
          <a:lstStyle/>
          <a:p>
            <a:r>
              <a:rPr lang="en" b="1" dirty="0">
                <a:solidFill>
                  <a:srgbClr val="FFFFFF"/>
                </a:solidFill>
                <a:latin typeface="Proxima Nova"/>
                <a:ea typeface="Proxima Nova"/>
                <a:cs typeface="Proxima Nova"/>
                <a:sym typeface="Proxima Nova"/>
              </a:rPr>
              <a:t>METIS  </a:t>
            </a:r>
          </a:p>
        </p:txBody>
      </p:sp>
      <p:sp>
        <p:nvSpPr>
          <p:cNvPr id="89" name="Shape 89"/>
          <p:cNvSpPr txBox="1">
            <a:spLocks noGrp="1"/>
          </p:cNvSpPr>
          <p:nvPr>
            <p:ph type="body" idx="1"/>
          </p:nvPr>
        </p:nvSpPr>
        <p:spPr>
          <a:xfrm>
            <a:off x="311701" y="1457200"/>
            <a:ext cx="8723443" cy="3495801"/>
          </a:xfrm>
          <a:prstGeom prst="rect">
            <a:avLst/>
          </a:prstGeom>
        </p:spPr>
        <p:txBody>
          <a:bodyPr spcFirstLastPara="1" vert="horz" wrap="square" lIns="91425" tIns="91425" rIns="91425" bIns="91425" rtlCol="0" anchor="t" anchorCtr="0">
            <a:noAutofit/>
          </a:bodyPr>
          <a:lstStyle/>
          <a:p>
            <a:pPr marL="457189" indent="-380990">
              <a:buClr>
                <a:srgbClr val="434343"/>
              </a:buClr>
              <a:buSzPct val="100000"/>
              <a:buFont typeface="Proxima Nova"/>
              <a:buChar char="●"/>
            </a:pPr>
            <a:r>
              <a:rPr lang="en" sz="2200" dirty="0">
                <a:solidFill>
                  <a:srgbClr val="434343"/>
                </a:solidFill>
                <a:latin typeface="+mn-lt"/>
                <a:ea typeface="Proxima Nova"/>
                <a:cs typeface="Proxima Nova"/>
                <a:sym typeface="Proxima Nova"/>
              </a:rPr>
              <a:t>Part of Kaplan, Inc. </a:t>
            </a:r>
            <a:endParaRPr lang="en-US" sz="2200" dirty="0">
              <a:solidFill>
                <a:srgbClr val="434343"/>
              </a:solidFill>
              <a:latin typeface="+mn-lt"/>
              <a:ea typeface="Proxima Nova"/>
              <a:cs typeface="Proxima Nova"/>
              <a:sym typeface="Proxima Nova"/>
            </a:endParaRPr>
          </a:p>
          <a:p>
            <a:pPr marL="457189" indent="-380990">
              <a:buClr>
                <a:srgbClr val="434343"/>
              </a:buClr>
              <a:buSzPct val="100000"/>
              <a:buFont typeface="Proxima Nova"/>
              <a:buChar char="●"/>
            </a:pPr>
            <a:r>
              <a:rPr lang="en" sz="2200" dirty="0">
                <a:solidFill>
                  <a:srgbClr val="434343"/>
                </a:solidFill>
                <a:latin typeface="+mn-lt"/>
                <a:ea typeface="Proxima Nova"/>
                <a:cs typeface="Proxima Nova"/>
                <a:sym typeface="Proxima Nova"/>
              </a:rPr>
              <a:t>Accredited by ACCET, a USDOE nationally recognized agency</a:t>
            </a:r>
            <a:endParaRPr lang="en-US" sz="2200" dirty="0">
              <a:solidFill>
                <a:srgbClr val="434343"/>
              </a:solidFill>
              <a:latin typeface="+mn-lt"/>
              <a:ea typeface="Proxima Nova"/>
              <a:cs typeface="Proxima Nova"/>
              <a:sym typeface="Proxima Nova"/>
            </a:endParaRP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Exclusively focused on data science training</a:t>
            </a:r>
            <a:endParaRPr lang="en" sz="2200" dirty="0">
              <a:solidFill>
                <a:srgbClr val="434343"/>
              </a:solidFill>
              <a:latin typeface="+mn-lt"/>
              <a:ea typeface="Proxima Nova"/>
              <a:cs typeface="Proxima Nova"/>
              <a:sym typeface="Proxima Nova"/>
            </a:endParaRPr>
          </a:p>
        </p:txBody>
      </p:sp>
      <p:pic>
        <p:nvPicPr>
          <p:cNvPr id="90" name="Shape 90" descr="metis-mini.png"/>
          <p:cNvPicPr preferRelativeResize="0"/>
          <p:nvPr/>
        </p:nvPicPr>
        <p:blipFill>
          <a:blip r:embed="rId3">
            <a:alphaModFix amt="25000"/>
          </a:blip>
          <a:stretch>
            <a:fillRect/>
          </a:stretch>
        </p:blipFill>
        <p:spPr>
          <a:xfrm>
            <a:off x="8512774" y="290200"/>
            <a:ext cx="326424" cy="384999"/>
          </a:xfrm>
          <a:prstGeom prst="rect">
            <a:avLst/>
          </a:prstGeom>
          <a:noFill/>
          <a:ln>
            <a:noFill/>
          </a:ln>
        </p:spPr>
      </p:pic>
    </p:spTree>
    <p:extLst>
      <p:ext uri="{BB962C8B-B14F-4D97-AF65-F5344CB8AC3E}">
        <p14:creationId xmlns:p14="http://schemas.microsoft.com/office/powerpoint/2010/main" val="126472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91231" y="1730629"/>
            <a:ext cx="3929914" cy="2948940"/>
          </a:xfrm>
          <a:prstGeom prst="rect">
            <a:avLst/>
          </a:prstGeom>
        </p:spPr>
      </p:pic>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How can I group things?</a:t>
            </a:r>
          </a:p>
          <a:p>
            <a:pPr marL="342900" indent="-342900"/>
            <a:r>
              <a:rPr lang="en-US" dirty="0"/>
              <a:t>What are my different kinds of customers?</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GROUPING</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84323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311700" y="1457199"/>
            <a:ext cx="6246755" cy="34958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Is this thing abnormal?</a:t>
            </a:r>
          </a:p>
          <a:p>
            <a:pPr marL="342900" indent="-342900"/>
            <a:r>
              <a:rPr lang="en-US" dirty="0"/>
              <a:t>Is this purchase behavior indicative of fraud?</a:t>
            </a:r>
          </a:p>
          <a:p>
            <a:pPr marL="342900" lvl="0" indent="-342900"/>
            <a:r>
              <a:rPr lang="en-US" dirty="0"/>
              <a:t>How unlikely is an event, given past      history? </a:t>
            </a:r>
          </a:p>
          <a:p>
            <a:pPr marL="342900" indent="-342900"/>
            <a:r>
              <a:rPr lang="en-US" dirty="0"/>
              <a:t>Which observations do not follow the      pattern of the rest of the data?</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ABNORMALITY</a:t>
            </a:r>
            <a:endParaRPr lang="en" dirty="0">
              <a:solidFill>
                <a:srgbClr val="FFFFFF"/>
              </a:solidFill>
              <a:latin typeface="Proxima Nova"/>
              <a:ea typeface="Proxima Nova"/>
              <a:cs typeface="Proxima Nova"/>
              <a:sym typeface="Proxima Nova"/>
            </a:endParaRPr>
          </a:p>
        </p:txBody>
      </p:sp>
      <p:pic>
        <p:nvPicPr>
          <p:cNvPr id="5" name="Shape 251"/>
          <p:cNvPicPr preferRelativeResize="0">
            <a:picLocks noChangeAspect="1"/>
          </p:cNvPicPr>
          <p:nvPr/>
        </p:nvPicPr>
        <p:blipFill rotWithShape="1">
          <a:blip r:embed="rId3">
            <a:alphaModFix/>
          </a:blip>
          <a:srcRect l="5235" b="6350"/>
          <a:stretch/>
        </p:blipFill>
        <p:spPr>
          <a:xfrm>
            <a:off x="5875284" y="2375337"/>
            <a:ext cx="2785239" cy="2113285"/>
          </a:xfrm>
          <a:prstGeom prst="rect">
            <a:avLst/>
          </a:prstGeom>
          <a:noFill/>
          <a:ln>
            <a:noFill/>
          </a:ln>
        </p:spPr>
      </p:pic>
    </p:spTree>
    <p:extLst>
      <p:ext uri="{BB962C8B-B14F-4D97-AF65-F5344CB8AC3E}">
        <p14:creationId xmlns:p14="http://schemas.microsoft.com/office/powerpoint/2010/main" val="476514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Is one thing related to another?</a:t>
            </a:r>
          </a:p>
          <a:p>
            <a:pPr marL="342900" indent="-342900"/>
            <a:r>
              <a:rPr lang="en-US" dirty="0"/>
              <a:t>Does this %5 off coupon drive more sales of my product?</a:t>
            </a:r>
          </a:p>
          <a:p>
            <a:pPr marL="342900" indent="-342900"/>
            <a:r>
              <a:rPr lang="en-US" dirty="0"/>
              <a:t>Is there correlation? </a:t>
            </a:r>
            <a:r>
              <a:rPr lang="en" i="1" dirty="0"/>
              <a:t>When I go to the gym, I tend to sleep better</a:t>
            </a:r>
            <a:r>
              <a:rPr lang="en" dirty="0"/>
              <a:t>.</a:t>
            </a:r>
            <a:endParaRPr lang="en-US" dirty="0"/>
          </a:p>
          <a:p>
            <a:pPr marL="342900" indent="-342900"/>
            <a:r>
              <a:rPr lang="en-US" dirty="0"/>
              <a:t>If items are correlated then we can use one to predict the others.</a:t>
            </a:r>
          </a:p>
          <a:p>
            <a:pPr marL="342900" indent="-342900"/>
            <a:r>
              <a:rPr lang="en-US" dirty="0"/>
              <a:t>Does one item cause another? </a:t>
            </a:r>
          </a:p>
          <a:p>
            <a:pPr marL="800100" lvl="1" indent="-342900"/>
            <a:r>
              <a:rPr lang="en-US" sz="1800" dirty="0"/>
              <a:t>Causation requires correlation.</a:t>
            </a:r>
          </a:p>
          <a:p>
            <a:pPr marL="800100" lvl="1" indent="-342900"/>
            <a:r>
              <a:rPr lang="en-US" sz="1800" dirty="0"/>
              <a:t>Correlation does not imply correlation.</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RELATIONSHIPS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397116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Shape 250"/>
          <p:cNvSpPr txBox="1">
            <a:spLocks noGrp="1"/>
          </p:cNvSpPr>
          <p:nvPr>
            <p:ph type="body" idx="1"/>
          </p:nvPr>
        </p:nvSpPr>
        <p:spPr>
          <a:prstGeom prst="rect">
            <a:avLst/>
          </a:prstGeom>
        </p:spPr>
        <p:txBody>
          <a:bodyPr spcFirstLastPara="1" wrap="square" lIns="91425" tIns="91425" rIns="91425" bIns="91425" anchor="t" anchorCtr="0">
            <a:noAutofit/>
          </a:bodyPr>
          <a:lstStyle/>
          <a:p>
            <a:pPr marL="146050" lvl="0" indent="0">
              <a:buNone/>
            </a:pPr>
            <a:r>
              <a:rPr lang="en-US" dirty="0"/>
              <a:t>Can we compare sets of data?</a:t>
            </a:r>
          </a:p>
          <a:p>
            <a:r>
              <a:rPr lang="en-US" dirty="0"/>
              <a:t>I think this process will make my group more efficient. I try the process and compare my groups outcome against others.</a:t>
            </a:r>
          </a:p>
          <a:p>
            <a:pPr lvl="0"/>
            <a:r>
              <a:rPr lang="en" dirty="0"/>
              <a:t>How do </a:t>
            </a:r>
            <a:r>
              <a:rPr lang="en-US" dirty="0"/>
              <a:t>transaction values </a:t>
            </a:r>
            <a:r>
              <a:rPr lang="en" dirty="0"/>
              <a:t>compare to a threshold?</a:t>
            </a:r>
            <a:endParaRPr lang="en-US" dirty="0"/>
          </a:p>
          <a:p>
            <a:pPr lvl="0"/>
            <a:r>
              <a:rPr lang="en-US" dirty="0"/>
              <a:t>Does the outcome from one group differ from the outcome of another?</a:t>
            </a:r>
          </a:p>
          <a:p>
            <a:pPr marL="0" lvl="0" indent="0">
              <a:spcBef>
                <a:spcPts val="0"/>
              </a:spcBef>
              <a:spcAft>
                <a:spcPts val="0"/>
              </a:spcAft>
              <a:buNone/>
            </a:pP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COMPARISON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Shape 29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rgbClr val="222222"/>
              </a:buClr>
              <a:buSzPts val="1200"/>
              <a:buFont typeface="Arial"/>
              <a:buChar char="●"/>
            </a:pPr>
            <a:r>
              <a:rPr lang="en-US" dirty="0">
                <a:solidFill>
                  <a:srgbClr val="222222"/>
                </a:solidFill>
                <a:highlight>
                  <a:srgbClr val="FFFFFF"/>
                </a:highlight>
                <a:ea typeface="Arial"/>
                <a:cs typeface="Arial"/>
                <a:sym typeface="Arial"/>
              </a:rPr>
              <a:t>What question type is your group problem?</a:t>
            </a:r>
          </a:p>
          <a:p>
            <a:pPr marL="457200" lvl="0" indent="-304800" rtl="0">
              <a:lnSpc>
                <a:spcPct val="115000"/>
              </a:lnSpc>
              <a:spcBef>
                <a:spcPts val="0"/>
              </a:spcBef>
              <a:spcAft>
                <a:spcPts val="0"/>
              </a:spcAft>
              <a:buClr>
                <a:srgbClr val="222222"/>
              </a:buClr>
              <a:buSzPts val="1200"/>
              <a:buFont typeface="Arial"/>
              <a:buChar char="●"/>
            </a:pPr>
            <a:r>
              <a:rPr lang="en" dirty="0">
                <a:solidFill>
                  <a:srgbClr val="222222"/>
                </a:solidFill>
                <a:highlight>
                  <a:srgbClr val="FFFFFF"/>
                </a:highlight>
                <a:ea typeface="Arial"/>
                <a:cs typeface="Arial"/>
                <a:sym typeface="Arial"/>
              </a:rPr>
              <a:t>Brainstorm problem</a:t>
            </a:r>
            <a:r>
              <a:rPr lang="en-US" dirty="0">
                <a:solidFill>
                  <a:srgbClr val="222222"/>
                </a:solidFill>
                <a:highlight>
                  <a:srgbClr val="FFFFFF"/>
                </a:highlight>
                <a:ea typeface="Arial"/>
                <a:cs typeface="Arial"/>
                <a:sym typeface="Arial"/>
              </a:rPr>
              <a:t>s</a:t>
            </a:r>
            <a:r>
              <a:rPr lang="en" dirty="0">
                <a:solidFill>
                  <a:srgbClr val="222222"/>
                </a:solidFill>
                <a:highlight>
                  <a:srgbClr val="FFFFFF"/>
                </a:highlight>
                <a:ea typeface="Arial"/>
                <a:cs typeface="Arial"/>
                <a:sym typeface="Arial"/>
              </a:rPr>
              <a:t> you would like to approach with data </a:t>
            </a:r>
            <a:r>
              <a:rPr lang="en" dirty="0">
                <a:solidFill>
                  <a:schemeClr val="bg2"/>
                </a:solidFill>
                <a:highlight>
                  <a:srgbClr val="FFFFFF"/>
                </a:highlight>
                <a:ea typeface="Arial"/>
                <a:cs typeface="Arial"/>
                <a:sym typeface="Arial"/>
              </a:rPr>
              <a:t>analysis</a:t>
            </a:r>
            <a:endParaRPr dirty="0">
              <a:solidFill>
                <a:schemeClr val="bg2"/>
              </a:solidFill>
              <a:highlight>
                <a:srgbClr val="FFFFFF"/>
              </a:highlight>
              <a:ea typeface="Arial"/>
              <a:cs typeface="Arial"/>
              <a:sym typeface="Arial"/>
            </a:endParaRPr>
          </a:p>
          <a:p>
            <a:pPr marL="457200" lvl="0" indent="-304800" rtl="0">
              <a:lnSpc>
                <a:spcPct val="115000"/>
              </a:lnSpc>
              <a:spcBef>
                <a:spcPts val="0"/>
              </a:spcBef>
              <a:spcAft>
                <a:spcPts val="0"/>
              </a:spcAft>
              <a:buClr>
                <a:srgbClr val="222222"/>
              </a:buClr>
              <a:buSzPts val="1200"/>
              <a:buFont typeface="Arial"/>
              <a:buChar char="●"/>
            </a:pPr>
            <a:r>
              <a:rPr lang="en" dirty="0">
                <a:solidFill>
                  <a:schemeClr val="bg2"/>
                </a:solidFill>
                <a:highlight>
                  <a:srgbClr val="FFFFFF"/>
                </a:highlight>
                <a:ea typeface="Arial"/>
                <a:cs typeface="Arial"/>
                <a:sym typeface="Arial"/>
              </a:rPr>
              <a:t>Which quest</a:t>
            </a:r>
            <a:r>
              <a:rPr lang="en" dirty="0">
                <a:solidFill>
                  <a:srgbClr val="222222"/>
                </a:solidFill>
                <a:highlight>
                  <a:srgbClr val="FFFFFF"/>
                </a:highlight>
                <a:ea typeface="Arial"/>
                <a:cs typeface="Arial"/>
                <a:sym typeface="Arial"/>
              </a:rPr>
              <a:t>ion </a:t>
            </a:r>
            <a:r>
              <a:rPr lang="en-US" dirty="0">
                <a:solidFill>
                  <a:srgbClr val="222222"/>
                </a:solidFill>
                <a:highlight>
                  <a:srgbClr val="FFFFFF"/>
                </a:highlight>
                <a:ea typeface="Arial"/>
                <a:cs typeface="Arial"/>
                <a:sym typeface="Arial"/>
              </a:rPr>
              <a:t>types </a:t>
            </a:r>
            <a:r>
              <a:rPr lang="en" dirty="0">
                <a:solidFill>
                  <a:srgbClr val="222222"/>
                </a:solidFill>
                <a:highlight>
                  <a:srgbClr val="FFFFFF"/>
                </a:highlight>
                <a:ea typeface="Arial"/>
                <a:cs typeface="Arial"/>
                <a:sym typeface="Arial"/>
              </a:rPr>
              <a:t>best addresses your problem?</a:t>
            </a:r>
            <a:endParaRPr dirty="0">
              <a:solidFill>
                <a:srgbClr val="222222"/>
              </a:solidFill>
              <a:highlight>
                <a:srgbClr val="FFFFFF"/>
              </a:highlight>
              <a:ea typeface="Arial"/>
              <a:cs typeface="Arial"/>
              <a:sym typeface="Arial"/>
            </a:endParaRPr>
          </a:p>
          <a:p>
            <a:pPr marL="914400" lvl="1" indent="-304800" rtl="0">
              <a:lnSpc>
                <a:spcPct val="115000"/>
              </a:lnSpc>
              <a:spcBef>
                <a:spcPts val="0"/>
              </a:spcBef>
              <a:spcAft>
                <a:spcPts val="0"/>
              </a:spcAft>
              <a:buClr>
                <a:srgbClr val="222222"/>
              </a:buClr>
              <a:buSzPts val="1200"/>
              <a:buFont typeface="Arial"/>
              <a:buChar char="○"/>
            </a:pPr>
            <a:r>
              <a:rPr lang="en" sz="1800" dirty="0">
                <a:solidFill>
                  <a:srgbClr val="222222"/>
                </a:solidFill>
                <a:highlight>
                  <a:srgbClr val="FFFFFF"/>
                </a:highlight>
                <a:ea typeface="Arial"/>
                <a:cs typeface="Arial"/>
                <a:sym typeface="Arial"/>
              </a:rPr>
              <a:t>Is there more than one </a:t>
            </a:r>
            <a:r>
              <a:rPr lang="en-US" sz="1800" dirty="0">
                <a:solidFill>
                  <a:srgbClr val="222222"/>
                </a:solidFill>
                <a:highlight>
                  <a:srgbClr val="FFFFFF"/>
                </a:highlight>
                <a:ea typeface="Arial"/>
                <a:cs typeface="Arial"/>
                <a:sym typeface="Arial"/>
              </a:rPr>
              <a:t>way </a:t>
            </a:r>
            <a:r>
              <a:rPr lang="en" sz="1800" dirty="0">
                <a:solidFill>
                  <a:srgbClr val="222222"/>
                </a:solidFill>
                <a:highlight>
                  <a:srgbClr val="FFFFFF"/>
                </a:highlight>
                <a:ea typeface="Arial"/>
                <a:cs typeface="Arial"/>
                <a:sym typeface="Arial"/>
              </a:rPr>
              <a:t>you could </a:t>
            </a:r>
            <a:r>
              <a:rPr lang="en-US" sz="1800" dirty="0">
                <a:solidFill>
                  <a:srgbClr val="222222"/>
                </a:solidFill>
                <a:highlight>
                  <a:srgbClr val="FFFFFF"/>
                </a:highlight>
                <a:ea typeface="Arial"/>
                <a:cs typeface="Arial"/>
                <a:sym typeface="Arial"/>
              </a:rPr>
              <a:t>approach your problem</a:t>
            </a:r>
            <a:r>
              <a:rPr lang="en" sz="1800" dirty="0">
                <a:solidFill>
                  <a:srgbClr val="222222"/>
                </a:solidFill>
                <a:highlight>
                  <a:srgbClr val="FFFFFF"/>
                </a:highlight>
                <a:ea typeface="Arial"/>
                <a:cs typeface="Arial"/>
                <a:sym typeface="Arial"/>
              </a:rPr>
              <a:t>?</a:t>
            </a:r>
            <a:endParaRPr sz="1800"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ACTIVITY</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56051" y="2266657"/>
            <a:ext cx="5787164" cy="610187"/>
          </a:xfrm>
          <a:prstGeom prst="rect">
            <a:avLst/>
          </a:prstGeom>
        </p:spPr>
        <p:txBody>
          <a:bodyPr spcFirstLastPara="1" vert="horz" wrap="square" lIns="91425" tIns="91425" rIns="91425" bIns="91425" rtlCol="0" anchor="b" anchorCtr="0">
            <a:noAutofit/>
          </a:bodyPr>
          <a:lstStyle/>
          <a:p>
            <a:r>
              <a:rPr lang="en-US" sz="3200" dirty="0">
                <a:solidFill>
                  <a:srgbClr val="EF3969"/>
                </a:solidFill>
                <a:latin typeface="Proxima Nova"/>
                <a:ea typeface="Proxima Nova"/>
                <a:cs typeface="Proxima Nova"/>
                <a:sym typeface="Proxima Nova"/>
              </a:rPr>
              <a:t>DATA COLLECTION</a:t>
            </a:r>
            <a:endParaRPr lang="en" sz="3200" dirty="0">
              <a:solidFill>
                <a:srgbClr val="EF3969"/>
              </a:solidFill>
              <a:latin typeface="Proxima Nova"/>
              <a:ea typeface="Proxima Nova"/>
              <a:cs typeface="Proxima Nova"/>
              <a:sym typeface="Proxima Nova"/>
            </a:endParaRPr>
          </a:p>
        </p:txBody>
      </p:sp>
      <p:pic>
        <p:nvPicPr>
          <p:cNvPr id="55" name="Shape 55" descr="metis.png"/>
          <p:cNvPicPr preferRelativeResize="0"/>
          <p:nvPr/>
        </p:nvPicPr>
        <p:blipFill>
          <a:blip r:embed="rId3">
            <a:alphaModFix/>
          </a:blip>
          <a:stretch>
            <a:fillRect/>
          </a:stretch>
        </p:blipFill>
        <p:spPr>
          <a:xfrm>
            <a:off x="896275" y="1521487"/>
            <a:ext cx="1312850" cy="2100524"/>
          </a:xfrm>
          <a:prstGeom prst="rect">
            <a:avLst/>
          </a:prstGeom>
          <a:noFill/>
          <a:ln>
            <a:noFill/>
          </a:ln>
        </p:spPr>
      </p:pic>
      <p:cxnSp>
        <p:nvCxnSpPr>
          <p:cNvPr id="56" name="Shape 56"/>
          <p:cNvCxnSpPr/>
          <p:nvPr/>
        </p:nvCxnSpPr>
        <p:spPr>
          <a:xfrm>
            <a:off x="2856050" y="3622000"/>
            <a:ext cx="5175000" cy="0"/>
          </a:xfrm>
          <a:prstGeom prst="straightConnector1">
            <a:avLst/>
          </a:prstGeom>
          <a:noFill/>
          <a:ln w="19050" cap="flat" cmpd="sng">
            <a:solidFill>
              <a:srgbClr val="EF3969"/>
            </a:solidFill>
            <a:prstDash val="solid"/>
            <a:round/>
            <a:headEnd type="none" w="lg" len="lg"/>
            <a:tailEnd type="none" w="lg" len="lg"/>
          </a:ln>
        </p:spPr>
      </p:cxnSp>
      <p:cxnSp>
        <p:nvCxnSpPr>
          <p:cNvPr id="57" name="Shape 57"/>
          <p:cNvCxnSpPr/>
          <p:nvPr/>
        </p:nvCxnSpPr>
        <p:spPr>
          <a:xfrm>
            <a:off x="2856050" y="1521475"/>
            <a:ext cx="5175000" cy="0"/>
          </a:xfrm>
          <a:prstGeom prst="straightConnector1">
            <a:avLst/>
          </a:prstGeom>
          <a:noFill/>
          <a:ln w="19050" cap="flat" cmpd="sng">
            <a:solidFill>
              <a:srgbClr val="EF3969"/>
            </a:solidFill>
            <a:prstDash val="solid"/>
            <a:round/>
            <a:headEnd type="none" w="lg" len="lg"/>
            <a:tailEnd type="none" w="lg" len="lg"/>
          </a:ln>
        </p:spPr>
      </p:cxnSp>
    </p:spTree>
    <p:extLst>
      <p:ext uri="{BB962C8B-B14F-4D97-AF65-F5344CB8AC3E}">
        <p14:creationId xmlns:p14="http://schemas.microsoft.com/office/powerpoint/2010/main" val="199420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Our </a:t>
            </a:r>
            <a:r>
              <a:rPr lang="en" dirty="0"/>
              <a:t>first step is to gather the data we’re interested in. This is often easier said than done!</a:t>
            </a:r>
            <a:endParaRPr lang="en-US" dirty="0"/>
          </a:p>
          <a:p>
            <a:pPr marL="342900" indent="-342900"/>
            <a:r>
              <a:rPr lang="en" dirty="0"/>
              <a:t>Data comes from many places and each source presents its own challenges.</a:t>
            </a:r>
            <a:endParaRPr lang="en-US" dirty="0"/>
          </a:p>
          <a:p>
            <a:pPr marL="342900" indent="-342900"/>
            <a:r>
              <a:rPr lang="en-US" dirty="0"/>
              <a:t>There are many types of data that require different ways to perform analysis. </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COLLECTION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Data is sourced from many different places.</a:t>
            </a:r>
          </a:p>
          <a:p>
            <a:pPr marL="342900" indent="-342900"/>
            <a:r>
              <a:rPr lang="en-US" dirty="0"/>
              <a:t>Human generated</a:t>
            </a:r>
          </a:p>
          <a:p>
            <a:pPr marL="342900" indent="-342900"/>
            <a:r>
              <a:rPr lang="en-US" dirty="0" err="1"/>
              <a:t>IoT</a:t>
            </a:r>
            <a:r>
              <a:rPr lang="en-US" dirty="0"/>
              <a:t> and machine generated</a:t>
            </a:r>
          </a:p>
          <a:p>
            <a:pPr marL="342900" indent="-342900"/>
            <a:r>
              <a:rPr lang="en-US" dirty="0"/>
              <a:t>Public websites</a:t>
            </a:r>
          </a:p>
          <a:p>
            <a:pPr marL="342900" indent="-342900"/>
            <a:r>
              <a:rPr lang="en-US" dirty="0"/>
              <a:t>Legacy documents</a:t>
            </a:r>
          </a:p>
          <a:p>
            <a:pPr marL="342900" indent="-342900"/>
            <a:r>
              <a:rPr lang="en-US" dirty="0"/>
              <a:t>Multimedia</a:t>
            </a:r>
          </a:p>
          <a:p>
            <a:pPr marL="342900" indent="-342900"/>
            <a:r>
              <a:rPr lang="en-US" dirty="0"/>
              <a:t>And many more…</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SOURCES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214630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There are multiple different types of data.</a:t>
            </a:r>
          </a:p>
          <a:p>
            <a:pPr marL="342900" indent="-342900"/>
            <a:r>
              <a:rPr lang="en-US" dirty="0"/>
              <a:t>Numerical</a:t>
            </a:r>
          </a:p>
          <a:p>
            <a:pPr marL="342900" indent="-342900"/>
            <a:r>
              <a:rPr lang="en-US" dirty="0"/>
              <a:t>Categorical</a:t>
            </a:r>
          </a:p>
          <a:p>
            <a:pPr marL="342900" indent="-342900"/>
            <a:r>
              <a:rPr lang="en-US" dirty="0"/>
              <a:t>Ordinal</a:t>
            </a:r>
          </a:p>
          <a:p>
            <a:pPr marL="342900" indent="-342900"/>
            <a:r>
              <a:rPr lang="en-US" dirty="0"/>
              <a:t>Time series</a:t>
            </a:r>
          </a:p>
          <a:p>
            <a:pPr marL="342900" indent="-342900"/>
            <a:r>
              <a:rPr lang="en-US" dirty="0"/>
              <a:t>Image, audio, and text</a:t>
            </a:r>
          </a:p>
          <a:p>
            <a:pPr marL="342900" indent="-342900"/>
            <a:r>
              <a:rPr lang="en-US" dirty="0"/>
              <a:t>And many more…</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TYPES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75237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buNone/>
            </a:pPr>
            <a:r>
              <a:rPr lang="en-US" dirty="0"/>
              <a:t>Numerical values take on numbers that describe quantities or magnitudes.</a:t>
            </a:r>
          </a:p>
          <a:p>
            <a:pPr marL="342900" indent="-342900"/>
            <a:r>
              <a:rPr lang="en-US" dirty="0"/>
              <a:t>Numerical data can be continuous or discrete.</a:t>
            </a:r>
          </a:p>
          <a:p>
            <a:pPr marL="342900" indent="-342900"/>
            <a:r>
              <a:rPr lang="en-US" dirty="0"/>
              <a:t>Continuous values can smoothly vary.</a:t>
            </a:r>
          </a:p>
          <a:p>
            <a:pPr lvl="1">
              <a:spcBef>
                <a:spcPts val="0"/>
              </a:spcBef>
            </a:pPr>
            <a:r>
              <a:rPr lang="en-US" sz="1800" dirty="0"/>
              <a:t>There are many possible values.</a:t>
            </a:r>
          </a:p>
          <a:p>
            <a:pPr lvl="1">
              <a:spcBef>
                <a:spcPts val="0"/>
              </a:spcBef>
            </a:pPr>
            <a:r>
              <a:rPr lang="en-US" sz="1800" dirty="0"/>
              <a:t>Ex: temperature, distance, </a:t>
            </a:r>
            <a:r>
              <a:rPr lang="en-US" sz="1800" i="1" dirty="0"/>
              <a:t>what else</a:t>
            </a:r>
            <a:r>
              <a:rPr lang="en-US" sz="1800" dirty="0"/>
              <a:t>?</a:t>
            </a:r>
          </a:p>
          <a:p>
            <a:pPr lvl="0"/>
            <a:r>
              <a:rPr lang="en-US" dirty="0"/>
              <a:t>Discrete data has a limited number of values</a:t>
            </a:r>
          </a:p>
          <a:p>
            <a:pPr lvl="1">
              <a:spcBef>
                <a:spcPts val="0"/>
              </a:spcBef>
            </a:pPr>
            <a:r>
              <a:rPr lang="en-US" sz="1800" dirty="0"/>
              <a:t>Ex: birth year, occupation, </a:t>
            </a:r>
            <a:r>
              <a:rPr lang="en-US" sz="1800" i="1" dirty="0"/>
              <a:t>what else</a:t>
            </a:r>
            <a:r>
              <a:rPr lang="en-US" sz="1800" dirty="0"/>
              <a:t>?</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TYPES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86580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88" name="Shape 88"/>
          <p:cNvSpPr txBox="1">
            <a:spLocks noGrp="1"/>
          </p:cNvSpPr>
          <p:nvPr>
            <p:ph type="title" idx="4294967295"/>
          </p:nvPr>
        </p:nvSpPr>
        <p:spPr>
          <a:xfrm>
            <a:off x="311700" y="196350"/>
            <a:ext cx="6606600" cy="572700"/>
          </a:xfrm>
          <a:prstGeom prst="rect">
            <a:avLst/>
          </a:prstGeom>
        </p:spPr>
        <p:txBody>
          <a:bodyPr spcFirstLastPara="1" vert="horz" wrap="square" lIns="91425" tIns="91425" rIns="91425" bIns="91425" rtlCol="0" anchor="t" anchorCtr="0">
            <a:noAutofit/>
          </a:bodyPr>
          <a:lstStyle/>
          <a:p>
            <a:r>
              <a:rPr lang="en-US" b="1" dirty="0">
                <a:solidFill>
                  <a:srgbClr val="FFFFFF"/>
                </a:solidFill>
                <a:latin typeface="Proxima Nova"/>
                <a:ea typeface="Proxima Nova"/>
                <a:cs typeface="Proxima Nova"/>
                <a:sym typeface="Proxima Nova"/>
              </a:rPr>
              <a:t>INSTRUCTOR</a:t>
            </a:r>
            <a:endParaRPr lang="en" b="1" dirty="0">
              <a:solidFill>
                <a:srgbClr val="FFFFFF"/>
              </a:solidFill>
              <a:latin typeface="Proxima Nova"/>
              <a:ea typeface="Proxima Nova"/>
              <a:cs typeface="Proxima Nova"/>
              <a:sym typeface="Proxima Nova"/>
            </a:endParaRPr>
          </a:p>
        </p:txBody>
      </p:sp>
      <p:sp>
        <p:nvSpPr>
          <p:cNvPr id="89" name="Shape 89"/>
          <p:cNvSpPr txBox="1">
            <a:spLocks noGrp="1"/>
          </p:cNvSpPr>
          <p:nvPr>
            <p:ph type="body" idx="1"/>
          </p:nvPr>
        </p:nvSpPr>
        <p:spPr>
          <a:xfrm>
            <a:off x="311701" y="1457200"/>
            <a:ext cx="8723443" cy="3495801"/>
          </a:xfrm>
          <a:prstGeom prst="rect">
            <a:avLst/>
          </a:prstGeom>
        </p:spPr>
        <p:txBody>
          <a:bodyPr spcFirstLastPara="1" vert="horz" wrap="square" lIns="91425" tIns="91425" rIns="91425" bIns="91425" rtlCol="0" anchor="t" anchorCtr="0">
            <a:noAutofit/>
          </a:bodyPr>
          <a:lstStyle/>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Sophie Searcy</a:t>
            </a: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Senior Data Scientists at Metis</a:t>
            </a: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CTO at Elektra</a:t>
            </a: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BS &amp; MS in Electrical and Computer Engineering</a:t>
            </a:r>
            <a:endParaRPr lang="en" sz="2200" dirty="0">
              <a:solidFill>
                <a:srgbClr val="434343"/>
              </a:solidFill>
              <a:latin typeface="+mn-lt"/>
              <a:ea typeface="Proxima Nova"/>
              <a:cs typeface="Proxima Nova"/>
              <a:sym typeface="Proxima Nova"/>
            </a:endParaRPr>
          </a:p>
        </p:txBody>
      </p:sp>
      <p:pic>
        <p:nvPicPr>
          <p:cNvPr id="90" name="Shape 90" descr="metis-mini.png"/>
          <p:cNvPicPr preferRelativeResize="0"/>
          <p:nvPr/>
        </p:nvPicPr>
        <p:blipFill>
          <a:blip r:embed="rId3">
            <a:alphaModFix amt="25000"/>
          </a:blip>
          <a:stretch>
            <a:fillRect/>
          </a:stretch>
        </p:blipFill>
        <p:spPr>
          <a:xfrm>
            <a:off x="8512774" y="290200"/>
            <a:ext cx="326424" cy="384999"/>
          </a:xfrm>
          <a:prstGeom prst="rect">
            <a:avLst/>
          </a:prstGeom>
          <a:noFill/>
          <a:ln>
            <a:noFill/>
          </a:ln>
        </p:spPr>
      </p:pic>
    </p:spTree>
    <p:extLst>
      <p:ext uri="{BB962C8B-B14F-4D97-AF65-F5344CB8AC3E}">
        <p14:creationId xmlns:p14="http://schemas.microsoft.com/office/powerpoint/2010/main" val="19848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Categorical data describes membership in a category.</a:t>
            </a:r>
          </a:p>
          <a:p>
            <a:pPr marL="342900" indent="-342900"/>
            <a:r>
              <a:rPr lang="en-US" dirty="0"/>
              <a:t>Can only be discrete</a:t>
            </a:r>
          </a:p>
          <a:p>
            <a:pPr marL="342900" indent="-342900"/>
            <a:r>
              <a:rPr lang="en-US" dirty="0"/>
              <a:t>Ex: Genre, company name</a:t>
            </a:r>
          </a:p>
          <a:p>
            <a:pPr marL="0" indent="0">
              <a:buNone/>
            </a:pPr>
            <a:endParaRPr lang="en-US" dirty="0"/>
          </a:p>
          <a:p>
            <a:pPr marL="0" indent="0">
              <a:buNone/>
            </a:pPr>
            <a:r>
              <a:rPr lang="en-US" dirty="0"/>
              <a:t>Ordinal data is categorical data that has a specific order.</a:t>
            </a:r>
          </a:p>
          <a:p>
            <a:pPr lvl="0"/>
            <a:r>
              <a:rPr lang="en-US" dirty="0"/>
              <a:t>Not numeric</a:t>
            </a:r>
          </a:p>
          <a:p>
            <a:r>
              <a:rPr lang="en-US" dirty="0"/>
              <a:t>Ex: Level of education received</a:t>
            </a:r>
          </a:p>
          <a:p>
            <a:pPr marL="0" indent="0">
              <a:buNone/>
            </a:pPr>
            <a:endParaRPr lang="en-US"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TYPES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36737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buNone/>
            </a:pPr>
            <a:r>
              <a:rPr lang="en" dirty="0"/>
              <a:t>Tidy data is common-sense framework for storing data.</a:t>
            </a:r>
            <a:endParaRPr lang="en-US" dirty="0"/>
          </a:p>
          <a:p>
            <a:pPr marL="342900" indent="-342900"/>
            <a:r>
              <a:rPr lang="en-US" dirty="0"/>
              <a:t>When data is tidy, thousands of Data Science tools work seamlessly. Some concepts just “make sense”.</a:t>
            </a:r>
          </a:p>
          <a:p>
            <a:pPr marL="342900" indent="-342900"/>
            <a:r>
              <a:rPr lang="en-US" dirty="0"/>
              <a:t>Each row describes a single item, sometimes called an observations.</a:t>
            </a:r>
          </a:p>
          <a:p>
            <a:pPr marL="342900" indent="-342900"/>
            <a:r>
              <a:rPr lang="en-US" dirty="0"/>
              <a:t>Each column describes a different “feature” of the observation.</a:t>
            </a:r>
          </a:p>
          <a:p>
            <a:pPr marL="342900" lvl="0" indent="-342900"/>
            <a:r>
              <a:rPr lang="en-US" dirty="0"/>
              <a:t>“Happy families are all alike; every unhappy family is unhappy in its own way” (Tolstoy)</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ORGANIZATION</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14584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ORGANIZATION</a:t>
            </a:r>
            <a:endParaRPr lang="en" dirty="0">
              <a:solidFill>
                <a:srgbClr val="FFFFFF"/>
              </a:solidFill>
              <a:latin typeface="Proxima Nova"/>
              <a:ea typeface="Proxima Nova"/>
              <a:cs typeface="Proxima Nova"/>
              <a:sym typeface="Proxima Nova"/>
            </a:endParaRPr>
          </a:p>
        </p:txBody>
      </p:sp>
      <p:pic>
        <p:nvPicPr>
          <p:cNvPr id="6" name="Shape 348"/>
          <p:cNvPicPr preferRelativeResize="0">
            <a:picLocks noChangeAspect="1"/>
          </p:cNvPicPr>
          <p:nvPr/>
        </p:nvPicPr>
        <p:blipFill rotWithShape="1">
          <a:blip r:embed="rId3">
            <a:alphaModFix/>
          </a:blip>
          <a:srcRect b="54786"/>
          <a:stretch/>
        </p:blipFill>
        <p:spPr>
          <a:xfrm>
            <a:off x="1335641" y="3157786"/>
            <a:ext cx="6544638" cy="1985714"/>
          </a:xfrm>
          <a:prstGeom prst="rect">
            <a:avLst/>
          </a:prstGeom>
          <a:noFill/>
          <a:ln>
            <a:noFill/>
          </a:ln>
        </p:spPr>
      </p:pic>
      <p:sp>
        <p:nvSpPr>
          <p:cNvPr id="12" name="Shape 311"/>
          <p:cNvSpPr txBox="1">
            <a:spLocks noGrp="1"/>
          </p:cNvSpPr>
          <p:nvPr>
            <p:ph type="body" idx="1"/>
          </p:nvPr>
        </p:nvSpPr>
        <p:spPr>
          <a:xfrm>
            <a:off x="311699" y="1457199"/>
            <a:ext cx="8092561" cy="3495801"/>
          </a:xfrm>
          <a:prstGeom prst="rect">
            <a:avLst/>
          </a:prstGeom>
        </p:spPr>
        <p:txBody>
          <a:bodyPr spcFirstLastPara="1" wrap="square" lIns="91425" tIns="91425" rIns="91425" bIns="91425" anchor="t" anchorCtr="0">
            <a:noAutofit/>
          </a:bodyPr>
          <a:lstStyle/>
          <a:p>
            <a:pPr marL="285750" indent="-285750"/>
            <a:r>
              <a:rPr lang="en-US" i="1" dirty="0"/>
              <a:t>How many rows are there for a house that was sold twice?</a:t>
            </a:r>
          </a:p>
          <a:p>
            <a:pPr marL="285750" indent="-285750"/>
            <a:r>
              <a:rPr lang="en" i="1" dirty="0"/>
              <a:t>Which features would have different values and which would be the same</a:t>
            </a:r>
            <a:r>
              <a:rPr lang="en" dirty="0"/>
              <a:t>?</a:t>
            </a:r>
            <a:endParaRPr lang="en-US" dirty="0"/>
          </a:p>
          <a:p>
            <a:pPr marL="285750" indent="-285750"/>
            <a:r>
              <a:rPr lang="en-US" i="1" dirty="0"/>
              <a:t>What do you think each row describes?</a:t>
            </a:r>
            <a:endParaRPr lang="en" i="1" dirty="0"/>
          </a:p>
          <a:p>
            <a:pPr marL="0" lvl="0" indent="0">
              <a:buNone/>
            </a:pPr>
            <a:endParaRPr lang="en" dirty="0"/>
          </a:p>
        </p:txBody>
      </p:sp>
    </p:spTree>
    <p:extLst>
      <p:ext uri="{BB962C8B-B14F-4D97-AF65-F5344CB8AC3E}">
        <p14:creationId xmlns:p14="http://schemas.microsoft.com/office/powerpoint/2010/main" val="161433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lvl="0"/>
            <a:r>
              <a:rPr lang="en" dirty="0"/>
              <a:t>No hard and fast rule.</a:t>
            </a:r>
          </a:p>
          <a:p>
            <a:pPr lvl="0"/>
            <a:r>
              <a:rPr lang="en-US" dirty="0"/>
              <a:t>Generally </a:t>
            </a:r>
            <a:r>
              <a:rPr lang="en" dirty="0"/>
              <a:t>depends on the question you’re asking and how strong you expect the answer to be. </a:t>
            </a:r>
            <a:endParaRPr lang="en-US" dirty="0"/>
          </a:p>
          <a:p>
            <a:r>
              <a:rPr lang="en" dirty="0"/>
              <a:t>More </a:t>
            </a:r>
            <a:r>
              <a:rPr lang="en-US" dirty="0"/>
              <a:t>observations </a:t>
            </a:r>
            <a:r>
              <a:rPr lang="en" dirty="0"/>
              <a:t>is always better, but data doesn’t always come easy.</a:t>
            </a:r>
            <a:r>
              <a:rPr lang="en-US" dirty="0"/>
              <a:t> More features can hurt.</a:t>
            </a:r>
            <a:endParaRPr lang="en"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HOW MUCH DATA?</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9635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Shape 311"/>
          <p:cNvSpPr txBox="1">
            <a:spLocks noGrp="1"/>
          </p:cNvSpPr>
          <p:nvPr>
            <p:ph type="body" idx="1"/>
          </p:nvPr>
        </p:nvSpPr>
        <p:spPr>
          <a:prstGeom prst="rect">
            <a:avLst/>
          </a:prstGeom>
        </p:spPr>
        <p:txBody>
          <a:bodyPr spcFirstLastPara="1" wrap="square" lIns="91425" tIns="91425" rIns="91425" bIns="91425" anchor="t" anchorCtr="0">
            <a:noAutofit/>
          </a:bodyPr>
          <a:lstStyle/>
          <a:p>
            <a:pPr lvl="0"/>
            <a:r>
              <a:rPr lang="en" dirty="0"/>
              <a:t>Small, subtle effects. </a:t>
            </a:r>
            <a:r>
              <a:rPr lang="en-US" u="sng" dirty="0"/>
              <a:t>A</a:t>
            </a:r>
            <a:r>
              <a:rPr lang="en" u="sng" dirty="0"/>
              <a:t>t least</a:t>
            </a:r>
            <a:r>
              <a:rPr lang="en" dirty="0"/>
              <a:t> 100-1,000 rows</a:t>
            </a:r>
          </a:p>
          <a:p>
            <a:pPr lvl="1">
              <a:spcBef>
                <a:spcPts val="0"/>
              </a:spcBef>
            </a:pPr>
            <a:r>
              <a:rPr lang="en" sz="1800" dirty="0"/>
              <a:t>In these cases, we don’t expect our answer to be extremely clear. </a:t>
            </a:r>
          </a:p>
          <a:p>
            <a:pPr lvl="1">
              <a:spcBef>
                <a:spcPts val="0"/>
              </a:spcBef>
            </a:pPr>
            <a:r>
              <a:rPr lang="en" sz="1800" dirty="0"/>
              <a:t>Comparing two groups that are expected to be mostly similar but possibly slightly different.</a:t>
            </a:r>
          </a:p>
          <a:p>
            <a:pPr lvl="1">
              <a:spcBef>
                <a:spcPts val="0"/>
              </a:spcBef>
            </a:pPr>
            <a:r>
              <a:rPr lang="en" sz="1800" dirty="0"/>
              <a:t>Comparing two variables that are generally unrelated but might be somewhat correlated.</a:t>
            </a:r>
          </a:p>
          <a:p>
            <a:pPr lvl="0"/>
            <a:r>
              <a:rPr lang="en" dirty="0"/>
              <a:t>Larger effects</a:t>
            </a:r>
            <a:r>
              <a:rPr lang="en-US" dirty="0"/>
              <a:t>.</a:t>
            </a:r>
            <a:r>
              <a:rPr lang="en" dirty="0"/>
              <a:t> </a:t>
            </a:r>
            <a:r>
              <a:rPr lang="en-US" u="sng" dirty="0"/>
              <a:t>A</a:t>
            </a:r>
            <a:r>
              <a:rPr lang="en" u="sng" dirty="0"/>
              <a:t>t least</a:t>
            </a:r>
            <a:r>
              <a:rPr lang="en" dirty="0"/>
              <a:t> 50 rows</a:t>
            </a:r>
          </a:p>
          <a:p>
            <a:pPr lvl="1">
              <a:spcBef>
                <a:spcPts val="0"/>
              </a:spcBef>
            </a:pPr>
            <a:r>
              <a:rPr lang="en" sz="1800" dirty="0"/>
              <a:t>In these cases we expect our answer to be quite clear: either there’s a big difference or there is not.</a:t>
            </a:r>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HOW MUCH DATA?</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36072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Shape 3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We’ll </a:t>
            </a:r>
            <a:r>
              <a:rPr lang="en-US" dirty="0"/>
              <a:t>be using the Ames dataset today</a:t>
            </a:r>
          </a:p>
          <a:p>
            <a:pPr marL="342900" indent="-342900"/>
            <a:r>
              <a:rPr lang="en-US" dirty="0"/>
              <a:t>A</a:t>
            </a:r>
            <a:r>
              <a:rPr lang="en" dirty="0"/>
              <a:t> real dataset </a:t>
            </a:r>
            <a:r>
              <a:rPr lang="en-US" dirty="0"/>
              <a:t>that is </a:t>
            </a:r>
            <a:r>
              <a:rPr lang="en" dirty="0"/>
              <a:t>commonly used in Data Science </a:t>
            </a:r>
            <a:r>
              <a:rPr lang="en" dirty="0" err="1"/>
              <a:t>Educatio</a:t>
            </a:r>
            <a:r>
              <a:rPr lang="en-US" dirty="0"/>
              <a:t>n.</a:t>
            </a:r>
          </a:p>
          <a:p>
            <a:pPr marL="342900" indent="-342900"/>
            <a:r>
              <a:rPr lang="en" dirty="0"/>
              <a:t>You may read more about it </a:t>
            </a:r>
            <a:r>
              <a:rPr lang="en" u="sng" dirty="0">
                <a:solidFill>
                  <a:schemeClr val="hlink"/>
                </a:solidFill>
                <a:hlinkClick r:id="rId3"/>
              </a:rPr>
              <a:t>here</a:t>
            </a:r>
            <a:endParaRPr dirty="0"/>
          </a:p>
        </p:txBody>
      </p:sp>
      <p:pic>
        <p:nvPicPr>
          <p:cNvPr id="331" name="Shape 331"/>
          <p:cNvPicPr preferRelativeResize="0"/>
          <p:nvPr/>
        </p:nvPicPr>
        <p:blipFill>
          <a:blip r:embed="rId4">
            <a:alphaModFix/>
          </a:blip>
          <a:stretch>
            <a:fillRect/>
          </a:stretch>
        </p:blipFill>
        <p:spPr>
          <a:xfrm>
            <a:off x="1250550" y="3155313"/>
            <a:ext cx="6115050" cy="1533525"/>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Ames Dataset</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1727764" y="0"/>
            <a:ext cx="5379811" cy="4813100"/>
          </a:xfrm>
          <a:prstGeom prst="rect">
            <a:avLst/>
          </a:prstGeom>
          <a:noFill/>
          <a:ln>
            <a:noFill/>
          </a:ln>
        </p:spPr>
      </p:pic>
      <p:sp>
        <p:nvSpPr>
          <p:cNvPr id="337" name="Shape 337"/>
          <p:cNvSpPr txBox="1"/>
          <p:nvPr/>
        </p:nvSpPr>
        <p:spPr>
          <a:xfrm>
            <a:off x="1822925" y="4756825"/>
            <a:ext cx="3535500" cy="412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ACTIVITY</a:t>
            </a:r>
            <a:endParaRPr lang="en" dirty="0">
              <a:solidFill>
                <a:srgbClr val="FFFFFF"/>
              </a:solidFill>
              <a:latin typeface="Proxima Nova"/>
              <a:ea typeface="Proxima Nova"/>
              <a:cs typeface="Proxima Nova"/>
              <a:sym typeface="Proxima Nova"/>
            </a:endParaRPr>
          </a:p>
        </p:txBody>
      </p:sp>
      <p:sp>
        <p:nvSpPr>
          <p:cNvPr id="2" name="Text Placeholder 1"/>
          <p:cNvSpPr>
            <a:spLocks noGrp="1"/>
          </p:cNvSpPr>
          <p:nvPr>
            <p:ph type="body" idx="1"/>
          </p:nvPr>
        </p:nvSpPr>
        <p:spPr/>
        <p:txBody>
          <a:bodyPr/>
          <a:lstStyle/>
          <a:p>
            <a:r>
              <a:rPr lang="en-US" dirty="0"/>
              <a:t>What data do you think would be useful for your project?</a:t>
            </a:r>
          </a:p>
          <a:p>
            <a:r>
              <a:rPr lang="en-US" dirty="0"/>
              <a:t>What type of data is it?</a:t>
            </a:r>
          </a:p>
          <a:p>
            <a:r>
              <a:rPr lang="en-US" dirty="0"/>
              <a:t>Where would you get it?</a:t>
            </a:r>
          </a:p>
          <a:p>
            <a:r>
              <a:rPr lang="en-US" dirty="0"/>
              <a:t>How much data do you think you will need?</a:t>
            </a:r>
          </a:p>
        </p:txBody>
      </p:sp>
    </p:spTree>
    <p:extLst>
      <p:ext uri="{BB962C8B-B14F-4D97-AF65-F5344CB8AC3E}">
        <p14:creationId xmlns:p14="http://schemas.microsoft.com/office/powerpoint/2010/main" val="295550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56051" y="2266657"/>
            <a:ext cx="5787164" cy="610187"/>
          </a:xfrm>
          <a:prstGeom prst="rect">
            <a:avLst/>
          </a:prstGeom>
        </p:spPr>
        <p:txBody>
          <a:bodyPr spcFirstLastPara="1" vert="horz" wrap="square" lIns="91425" tIns="91425" rIns="91425" bIns="91425" rtlCol="0" anchor="b" anchorCtr="0">
            <a:noAutofit/>
          </a:bodyPr>
          <a:lstStyle/>
          <a:p>
            <a:r>
              <a:rPr lang="en-US" sz="3200" dirty="0">
                <a:solidFill>
                  <a:srgbClr val="EF3969"/>
                </a:solidFill>
                <a:latin typeface="Proxima Nova"/>
                <a:ea typeface="Proxima Nova"/>
                <a:cs typeface="Proxima Nova"/>
                <a:sym typeface="Proxima Nova"/>
              </a:rPr>
              <a:t>DATA EXPLORATION</a:t>
            </a:r>
            <a:endParaRPr lang="en" sz="3200" dirty="0">
              <a:solidFill>
                <a:srgbClr val="EF3969"/>
              </a:solidFill>
              <a:latin typeface="Proxima Nova"/>
              <a:ea typeface="Proxima Nova"/>
              <a:cs typeface="Proxima Nova"/>
              <a:sym typeface="Proxima Nova"/>
            </a:endParaRPr>
          </a:p>
        </p:txBody>
      </p:sp>
      <p:pic>
        <p:nvPicPr>
          <p:cNvPr id="55" name="Shape 55" descr="metis.png"/>
          <p:cNvPicPr preferRelativeResize="0"/>
          <p:nvPr/>
        </p:nvPicPr>
        <p:blipFill>
          <a:blip r:embed="rId3">
            <a:alphaModFix/>
          </a:blip>
          <a:stretch>
            <a:fillRect/>
          </a:stretch>
        </p:blipFill>
        <p:spPr>
          <a:xfrm>
            <a:off x="896275" y="1521487"/>
            <a:ext cx="1312850" cy="2100524"/>
          </a:xfrm>
          <a:prstGeom prst="rect">
            <a:avLst/>
          </a:prstGeom>
          <a:noFill/>
          <a:ln>
            <a:noFill/>
          </a:ln>
        </p:spPr>
      </p:pic>
      <p:cxnSp>
        <p:nvCxnSpPr>
          <p:cNvPr id="56" name="Shape 56"/>
          <p:cNvCxnSpPr/>
          <p:nvPr/>
        </p:nvCxnSpPr>
        <p:spPr>
          <a:xfrm>
            <a:off x="2856050" y="3622000"/>
            <a:ext cx="5175000" cy="0"/>
          </a:xfrm>
          <a:prstGeom prst="straightConnector1">
            <a:avLst/>
          </a:prstGeom>
          <a:noFill/>
          <a:ln w="19050" cap="flat" cmpd="sng">
            <a:solidFill>
              <a:srgbClr val="EF3969"/>
            </a:solidFill>
            <a:prstDash val="solid"/>
            <a:round/>
            <a:headEnd type="none" w="lg" len="lg"/>
            <a:tailEnd type="none" w="lg" len="lg"/>
          </a:ln>
        </p:spPr>
      </p:cxnSp>
      <p:cxnSp>
        <p:nvCxnSpPr>
          <p:cNvPr id="57" name="Shape 57"/>
          <p:cNvCxnSpPr/>
          <p:nvPr/>
        </p:nvCxnSpPr>
        <p:spPr>
          <a:xfrm>
            <a:off x="2856050" y="1521475"/>
            <a:ext cx="5175000" cy="0"/>
          </a:xfrm>
          <a:prstGeom prst="straightConnector1">
            <a:avLst/>
          </a:prstGeom>
          <a:noFill/>
          <a:ln w="19050" cap="flat" cmpd="sng">
            <a:solidFill>
              <a:srgbClr val="EF3969"/>
            </a:solidFill>
            <a:prstDash val="solid"/>
            <a:round/>
            <a:headEnd type="none" w="lg" len="lg"/>
            <a:tailEnd type="none" w="lg" len="lg"/>
          </a:ln>
        </p:spPr>
      </p:cxnSp>
    </p:spTree>
    <p:extLst>
      <p:ext uri="{BB962C8B-B14F-4D97-AF65-F5344CB8AC3E}">
        <p14:creationId xmlns:p14="http://schemas.microsoft.com/office/powerpoint/2010/main" val="137945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Shape 40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Data exploration is one of the most important steps in your workflow.</a:t>
            </a:r>
            <a:endParaRPr dirty="0"/>
          </a:p>
          <a:p>
            <a:pPr marL="457200" lvl="0" indent="-311150" rtl="0">
              <a:spcBef>
                <a:spcPts val="0"/>
              </a:spcBef>
              <a:spcAft>
                <a:spcPts val="0"/>
              </a:spcAft>
              <a:buSzPts val="1300"/>
              <a:buChar char="●"/>
            </a:pPr>
            <a:r>
              <a:rPr lang="en" dirty="0"/>
              <a:t>Many important questions can be answered at the exploration step</a:t>
            </a:r>
            <a:endParaRPr dirty="0"/>
          </a:p>
          <a:p>
            <a:pPr marL="914400" lvl="1" indent="-298450" rtl="0">
              <a:spcBef>
                <a:spcPts val="0"/>
              </a:spcBef>
              <a:spcAft>
                <a:spcPts val="0"/>
              </a:spcAft>
              <a:buSzPts val="1100"/>
              <a:buChar char="○"/>
            </a:pPr>
            <a:r>
              <a:rPr lang="en" sz="1800" dirty="0"/>
              <a:t>Basic outlier questions.</a:t>
            </a:r>
            <a:endParaRPr sz="1800" dirty="0"/>
          </a:p>
          <a:p>
            <a:pPr marL="457200" lvl="0" indent="-311150">
              <a:spcBef>
                <a:spcPts val="0"/>
              </a:spcBef>
              <a:spcAft>
                <a:spcPts val="0"/>
              </a:spcAft>
              <a:buSzPts val="1300"/>
              <a:buChar char="●"/>
            </a:pPr>
            <a:r>
              <a:rPr lang="en" dirty="0"/>
              <a:t>Catch problems early and save time.</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EXPLORATION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0" y="0"/>
            <a:ext cx="9144000" cy="965400"/>
          </a:xfrm>
          <a:prstGeom prst="rect">
            <a:avLst/>
          </a:prstGeom>
          <a:solidFill>
            <a:srgbClr val="EF3969"/>
          </a:solidFill>
          <a:ln>
            <a:noFill/>
          </a:ln>
        </p:spPr>
        <p:txBody>
          <a:bodyPr lIns="91425" tIns="91425" rIns="91425" bIns="91425" anchor="ctr" anchorCtr="0">
            <a:noAutofit/>
          </a:bodyPr>
          <a:lstStyle/>
          <a:p>
            <a:endParaRPr sz="1800"/>
          </a:p>
        </p:txBody>
      </p:sp>
      <p:sp>
        <p:nvSpPr>
          <p:cNvPr id="88" name="Shape 88"/>
          <p:cNvSpPr txBox="1">
            <a:spLocks noGrp="1"/>
          </p:cNvSpPr>
          <p:nvPr>
            <p:ph type="title" idx="4294967295"/>
          </p:nvPr>
        </p:nvSpPr>
        <p:spPr>
          <a:xfrm>
            <a:off x="311700" y="196350"/>
            <a:ext cx="6606600" cy="572700"/>
          </a:xfrm>
          <a:prstGeom prst="rect">
            <a:avLst/>
          </a:prstGeom>
        </p:spPr>
        <p:txBody>
          <a:bodyPr spcFirstLastPara="1" vert="horz" wrap="square" lIns="91425" tIns="91425" rIns="91425" bIns="91425" rtlCol="0" anchor="t" anchorCtr="0">
            <a:noAutofit/>
          </a:bodyPr>
          <a:lstStyle/>
          <a:p>
            <a:r>
              <a:rPr lang="en-US" dirty="0">
                <a:solidFill>
                  <a:srgbClr val="FFFFFF"/>
                </a:solidFill>
                <a:latin typeface="Proxima Nova"/>
                <a:ea typeface="Proxima Nova"/>
                <a:cs typeface="Proxima Nova"/>
                <a:sym typeface="Proxima Nova"/>
              </a:rPr>
              <a:t>COURSE LOGISTICS</a:t>
            </a:r>
            <a:endParaRPr lang="en" b="1" dirty="0">
              <a:solidFill>
                <a:srgbClr val="FFFFFF"/>
              </a:solidFill>
              <a:latin typeface="Proxima Nova"/>
              <a:ea typeface="Proxima Nova"/>
              <a:cs typeface="Proxima Nova"/>
              <a:sym typeface="Proxima Nova"/>
            </a:endParaRPr>
          </a:p>
        </p:txBody>
      </p:sp>
      <p:sp>
        <p:nvSpPr>
          <p:cNvPr id="89" name="Shape 89"/>
          <p:cNvSpPr txBox="1">
            <a:spLocks noGrp="1"/>
          </p:cNvSpPr>
          <p:nvPr>
            <p:ph type="body" idx="1"/>
          </p:nvPr>
        </p:nvSpPr>
        <p:spPr>
          <a:xfrm>
            <a:off x="311701" y="1457200"/>
            <a:ext cx="8723443" cy="3495801"/>
          </a:xfrm>
          <a:prstGeom prst="rect">
            <a:avLst/>
          </a:prstGeom>
        </p:spPr>
        <p:txBody>
          <a:bodyPr spcFirstLastPara="1" vert="horz" wrap="square" lIns="91425" tIns="91425" rIns="91425" bIns="91425" rtlCol="0" anchor="t" anchorCtr="0">
            <a:noAutofit/>
          </a:bodyPr>
          <a:lstStyle/>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Time: 8:30 – 4:00</a:t>
            </a: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Lunch 12:00-1:00</a:t>
            </a:r>
          </a:p>
          <a:p>
            <a:pPr marL="457189" indent="-380990">
              <a:buClr>
                <a:srgbClr val="434343"/>
              </a:buClr>
              <a:buSzPct val="100000"/>
              <a:buFont typeface="Proxima Nova"/>
              <a:buChar char="●"/>
            </a:pPr>
            <a:r>
              <a:rPr lang="en-US" sz="2200" dirty="0">
                <a:solidFill>
                  <a:srgbClr val="434343"/>
                </a:solidFill>
                <a:latin typeface="+mn-lt"/>
                <a:ea typeface="Proxima Nova"/>
                <a:cs typeface="Proxima Nova"/>
                <a:sym typeface="Proxima Nova"/>
              </a:rPr>
              <a:t>Lectures, group discussions, and exercises</a:t>
            </a:r>
          </a:p>
        </p:txBody>
      </p:sp>
      <p:pic>
        <p:nvPicPr>
          <p:cNvPr id="90" name="Shape 90" descr="metis-mini.png"/>
          <p:cNvPicPr preferRelativeResize="0"/>
          <p:nvPr/>
        </p:nvPicPr>
        <p:blipFill>
          <a:blip r:embed="rId3">
            <a:alphaModFix amt="25000"/>
          </a:blip>
          <a:stretch>
            <a:fillRect/>
          </a:stretch>
        </p:blipFill>
        <p:spPr>
          <a:xfrm>
            <a:off x="8512774" y="290200"/>
            <a:ext cx="326424" cy="384999"/>
          </a:xfrm>
          <a:prstGeom prst="rect">
            <a:avLst/>
          </a:prstGeom>
          <a:noFill/>
          <a:ln>
            <a:noFill/>
          </a:ln>
        </p:spPr>
      </p:pic>
    </p:spTree>
    <p:extLst>
      <p:ext uri="{BB962C8B-B14F-4D97-AF65-F5344CB8AC3E}">
        <p14:creationId xmlns:p14="http://schemas.microsoft.com/office/powerpoint/2010/main" val="1183486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2" name="Text Placeholder 1"/>
          <p:cNvSpPr>
            <a:spLocks noGrp="1"/>
          </p:cNvSpPr>
          <p:nvPr>
            <p:ph type="body" idx="1"/>
          </p:nvPr>
        </p:nvSpPr>
        <p:spPr/>
        <p:txBody>
          <a:bodyPr/>
          <a:lstStyle/>
          <a:p>
            <a:pPr marL="146050" indent="0">
              <a:buNone/>
            </a:pPr>
            <a:r>
              <a:rPr lang="en-US" dirty="0"/>
              <a:t>There are many types of data analysis. We’ll cover four fundamental methods.</a:t>
            </a:r>
          </a:p>
          <a:p>
            <a:pPr lvl="0" indent="-317500">
              <a:buSzPts val="1400"/>
            </a:pPr>
            <a:r>
              <a:rPr lang="en-US" u="sng" dirty="0"/>
              <a:t>Detect Outliers:</a:t>
            </a:r>
            <a:r>
              <a:rPr lang="en-US" dirty="0"/>
              <a:t> Which feature values are                              extreme and unexpected.</a:t>
            </a:r>
          </a:p>
          <a:p>
            <a:pPr lvl="0" indent="-317500">
              <a:buSzPts val="1400"/>
            </a:pPr>
            <a:r>
              <a:rPr lang="en-US" u="sng" dirty="0"/>
              <a:t>Baseline Comparison:</a:t>
            </a:r>
            <a:r>
              <a:rPr lang="en-US" dirty="0"/>
              <a:t> Does the average of a                      feature tends to be above or below a baseline.</a:t>
            </a:r>
          </a:p>
          <a:p>
            <a:pPr lvl="0" indent="-317500">
              <a:buSzPts val="1400"/>
            </a:pPr>
            <a:r>
              <a:rPr lang="en-US" u="sng" dirty="0"/>
              <a:t>Compare groups:</a:t>
            </a:r>
            <a:r>
              <a:rPr lang="en-US" dirty="0"/>
              <a:t> Do the averages of a                                    feature differ between groups</a:t>
            </a:r>
          </a:p>
          <a:p>
            <a:pPr lvl="0" indent="-317500">
              <a:buSzPts val="1400"/>
            </a:pPr>
            <a:r>
              <a:rPr lang="en-US" u="sng" dirty="0"/>
              <a:t>Quantify relationships:</a:t>
            </a:r>
            <a:r>
              <a:rPr lang="en-US" dirty="0"/>
              <a:t> Are two features related?</a:t>
            </a:r>
          </a:p>
        </p:txBody>
      </p:sp>
      <p:grpSp>
        <p:nvGrpSpPr>
          <p:cNvPr id="3" name="Group 2"/>
          <p:cNvGrpSpPr/>
          <p:nvPr/>
        </p:nvGrpSpPr>
        <p:grpSpPr>
          <a:xfrm>
            <a:off x="7055318" y="2006150"/>
            <a:ext cx="1832382" cy="2700604"/>
            <a:chOff x="7332200" y="2006150"/>
            <a:chExt cx="1555500" cy="2463450"/>
          </a:xfrm>
        </p:grpSpPr>
        <p:sp>
          <p:nvSpPr>
            <p:cNvPr id="411" name="Shape 411"/>
            <p:cNvSpPr/>
            <p:nvPr/>
          </p:nvSpPr>
          <p:spPr>
            <a:xfrm>
              <a:off x="7332200" y="200615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Detect Outliers</a:t>
              </a:r>
              <a:endParaRPr dirty="0"/>
            </a:p>
          </p:txBody>
        </p:sp>
        <p:sp>
          <p:nvSpPr>
            <p:cNvPr id="412" name="Shape 412"/>
            <p:cNvSpPr/>
            <p:nvPr/>
          </p:nvSpPr>
          <p:spPr>
            <a:xfrm>
              <a:off x="7332200" y="266230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t>B</a:t>
              </a:r>
              <a:r>
                <a:rPr lang="en" dirty="0" err="1"/>
                <a:t>aseline</a:t>
              </a:r>
              <a:r>
                <a:rPr lang="en-US" dirty="0"/>
                <a:t> </a:t>
              </a:r>
              <a:r>
                <a:rPr lang="en" dirty="0" err="1"/>
                <a:t>Compa</a:t>
              </a:r>
              <a:r>
                <a:rPr lang="en-US" dirty="0" err="1"/>
                <a:t>rison</a:t>
              </a:r>
              <a:endParaRPr dirty="0"/>
            </a:p>
          </p:txBody>
        </p:sp>
        <p:sp>
          <p:nvSpPr>
            <p:cNvPr id="413" name="Shape 413"/>
            <p:cNvSpPr/>
            <p:nvPr/>
          </p:nvSpPr>
          <p:spPr>
            <a:xfrm>
              <a:off x="7332200" y="331845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Compare </a:t>
              </a:r>
              <a:r>
                <a:rPr lang="en-US" dirty="0"/>
                <a:t>G</a:t>
              </a:r>
              <a:r>
                <a:rPr lang="en" dirty="0" err="1"/>
                <a:t>roups</a:t>
              </a:r>
              <a:endParaRPr dirty="0"/>
            </a:p>
          </p:txBody>
        </p:sp>
        <p:sp>
          <p:nvSpPr>
            <p:cNvPr id="414" name="Shape 414"/>
            <p:cNvSpPr/>
            <p:nvPr/>
          </p:nvSpPr>
          <p:spPr>
            <a:xfrm>
              <a:off x="7332200" y="397460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Quantify Relationships</a:t>
              </a:r>
              <a:endParaRPr dirty="0"/>
            </a:p>
          </p:txBody>
        </p:sp>
      </p:grpSp>
      <p:sp>
        <p:nvSpPr>
          <p:cNvPr id="9"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TYPES OF ANALYSIS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Shape 43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We will build up to </a:t>
            </a:r>
            <a:r>
              <a:rPr lang="en-US" dirty="0"/>
              <a:t>these methods </a:t>
            </a:r>
            <a:r>
              <a:rPr lang="en" dirty="0"/>
              <a:t>after covering the following concepts:</a:t>
            </a:r>
            <a:endParaRPr lang="en-US" dirty="0"/>
          </a:p>
          <a:p>
            <a:pPr marL="342900" indent="-342900"/>
            <a:r>
              <a:rPr lang="en" dirty="0"/>
              <a:t>Summarizing data</a:t>
            </a:r>
            <a:endParaRPr dirty="0"/>
          </a:p>
          <a:p>
            <a:pPr marL="914400" lvl="1" indent="-298450" rtl="0">
              <a:spcBef>
                <a:spcPts val="0"/>
              </a:spcBef>
              <a:spcAft>
                <a:spcPts val="0"/>
              </a:spcAft>
              <a:buSzPts val="1100"/>
              <a:buChar char="○"/>
            </a:pPr>
            <a:r>
              <a:rPr lang="en" sz="1800" dirty="0"/>
              <a:t>Mean, Median, Mode</a:t>
            </a:r>
            <a:endParaRPr sz="1800" dirty="0"/>
          </a:p>
          <a:p>
            <a:pPr marL="914400" lvl="1" indent="-298450" rtl="0">
              <a:spcBef>
                <a:spcPts val="0"/>
              </a:spcBef>
              <a:spcAft>
                <a:spcPts val="0"/>
              </a:spcAft>
              <a:buSzPts val="1100"/>
              <a:buChar char="○"/>
            </a:pPr>
            <a:r>
              <a:rPr lang="en" sz="1800" dirty="0"/>
              <a:t>Standard Deviation</a:t>
            </a:r>
            <a:endParaRPr sz="1800" dirty="0"/>
          </a:p>
          <a:p>
            <a:pPr marL="914400" lvl="1" indent="-298450">
              <a:spcBef>
                <a:spcPts val="0"/>
              </a:spcBef>
              <a:spcAft>
                <a:spcPts val="0"/>
              </a:spcAft>
              <a:buSzPts val="1100"/>
              <a:buChar char="○"/>
            </a:pPr>
            <a:r>
              <a:rPr lang="en" sz="1800" dirty="0"/>
              <a:t>Distributions: Normal Distribution</a:t>
            </a:r>
            <a:endParaRPr sz="1800" dirty="0"/>
          </a:p>
        </p:txBody>
      </p:sp>
      <p:sp>
        <p:nvSpPr>
          <p:cNvPr id="5" name="Shape 88"/>
          <p:cNvSpPr txBox="1">
            <a:spLocks/>
          </p:cNvSpPr>
          <p:nvPr/>
        </p:nvSpPr>
        <p:spPr>
          <a:xfrm>
            <a:off x="311700" y="206624"/>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BUILDING BLOCKS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8" name="Shape 43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In exploration, we use tools to summarize and explain data.</a:t>
            </a:r>
            <a:endParaRPr dirty="0"/>
          </a:p>
          <a:p>
            <a:pPr marL="457200" lvl="0" indent="-311150" rtl="0">
              <a:spcBef>
                <a:spcPts val="0"/>
              </a:spcBef>
              <a:spcAft>
                <a:spcPts val="0"/>
              </a:spcAft>
              <a:buSzPts val="1300"/>
              <a:buChar char="●"/>
            </a:pPr>
            <a:r>
              <a:rPr lang="en" dirty="0"/>
              <a:t>On their own, columns of data tell us very little. </a:t>
            </a:r>
            <a:endParaRPr dirty="0"/>
          </a:p>
          <a:p>
            <a:pPr marL="457200" lvl="0" indent="-311150" rtl="0">
              <a:spcBef>
                <a:spcPts val="0"/>
              </a:spcBef>
              <a:spcAft>
                <a:spcPts val="0"/>
              </a:spcAft>
              <a:buSzPts val="1300"/>
              <a:buChar char="●"/>
            </a:pPr>
            <a:r>
              <a:rPr lang="en" dirty="0"/>
              <a:t>Imagine the numbers to the right were values for a feature:</a:t>
            </a:r>
            <a:endParaRPr dirty="0"/>
          </a:p>
          <a:p>
            <a:pPr marL="914400" lvl="1" indent="-298450" rtl="0">
              <a:spcBef>
                <a:spcPts val="0"/>
              </a:spcBef>
              <a:spcAft>
                <a:spcPts val="0"/>
              </a:spcAft>
              <a:buSzPts val="1100"/>
              <a:buChar char="○"/>
            </a:pPr>
            <a:r>
              <a:rPr lang="en" sz="1800" i="1" dirty="0"/>
              <a:t>What can you say about that feature just by looking at the numbers?</a:t>
            </a:r>
            <a:endParaRPr sz="1800" dirty="0"/>
          </a:p>
        </p:txBody>
      </p:sp>
      <p:sp>
        <p:nvSpPr>
          <p:cNvPr id="439" name="Shape 439"/>
          <p:cNvSpPr txBox="1"/>
          <p:nvPr/>
        </p:nvSpPr>
        <p:spPr>
          <a:xfrm>
            <a:off x="2465692" y="3484345"/>
            <a:ext cx="4212617" cy="86935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800" dirty="0"/>
              <a:t>[19, 16, 17, 22, 22, 19, 18, 22, 26, 14]</a:t>
            </a:r>
            <a:endParaRPr sz="1800" dirty="0"/>
          </a:p>
        </p:txBody>
      </p:sp>
      <p:sp>
        <p:nvSpPr>
          <p:cNvPr id="5" name="Shape 88"/>
          <p:cNvSpPr txBox="1">
            <a:spLocks/>
          </p:cNvSpPr>
          <p:nvPr/>
        </p:nvSpPr>
        <p:spPr>
          <a:xfrm>
            <a:off x="311700" y="227172"/>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SUMMARIZATION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Shape 445"/>
          <p:cNvSpPr txBox="1">
            <a:spLocks noGrp="1"/>
          </p:cNvSpPr>
          <p:nvPr>
            <p:ph type="body" idx="1"/>
          </p:nvPr>
        </p:nvSpPr>
        <p:spPr>
          <a:xfrm>
            <a:off x="311700" y="1457199"/>
            <a:ext cx="7321134" cy="349580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These measures summarize where values tend to land. </a:t>
            </a:r>
            <a:endParaRPr dirty="0"/>
          </a:p>
          <a:p>
            <a:pPr marL="457200" lvl="0" indent="-311150">
              <a:spcBef>
                <a:spcPts val="1600"/>
              </a:spcBef>
              <a:spcAft>
                <a:spcPts val="0"/>
              </a:spcAft>
              <a:buSzPts val="1300"/>
              <a:buChar char="●"/>
            </a:pPr>
            <a:r>
              <a:rPr lang="en" dirty="0"/>
              <a:t>The </a:t>
            </a:r>
            <a:r>
              <a:rPr lang="en" u="sng" dirty="0"/>
              <a:t>mean</a:t>
            </a:r>
            <a:r>
              <a:rPr lang="en" dirty="0"/>
              <a:t> is the average of the values in a feature.</a:t>
            </a:r>
            <a:endParaRPr dirty="0"/>
          </a:p>
          <a:p>
            <a:pPr marL="457200" lvl="0" indent="-311150">
              <a:spcBef>
                <a:spcPts val="0"/>
              </a:spcBef>
              <a:spcAft>
                <a:spcPts val="0"/>
              </a:spcAft>
              <a:buSzPts val="1300"/>
              <a:buChar char="●"/>
            </a:pPr>
            <a:r>
              <a:rPr lang="en" dirty="0"/>
              <a:t>The </a:t>
            </a:r>
            <a:r>
              <a:rPr lang="en" u="sng" dirty="0"/>
              <a:t>median</a:t>
            </a:r>
            <a:r>
              <a:rPr lang="en" dirty="0"/>
              <a:t> is the middle value. </a:t>
            </a:r>
            <a:endParaRPr lang="en-US" dirty="0"/>
          </a:p>
          <a:p>
            <a:pPr lvl="1" indent="-311150">
              <a:spcBef>
                <a:spcPts val="0"/>
              </a:spcBef>
              <a:buSzPts val="1300"/>
              <a:buChar char="●"/>
            </a:pPr>
            <a:r>
              <a:rPr lang="en" sz="1800" dirty="0"/>
              <a:t>The median is greater than half the values </a:t>
            </a:r>
            <a:r>
              <a:rPr lang="en-US" sz="1800" dirty="0"/>
              <a:t>                             </a:t>
            </a:r>
            <a:r>
              <a:rPr lang="en" sz="1800" dirty="0"/>
              <a:t>and less than half. </a:t>
            </a:r>
            <a:endParaRPr sz="1800" dirty="0"/>
          </a:p>
          <a:p>
            <a:pPr marL="457200" lvl="0" indent="-311150">
              <a:spcBef>
                <a:spcPts val="0"/>
              </a:spcBef>
              <a:spcAft>
                <a:spcPts val="0"/>
              </a:spcAft>
              <a:buSzPts val="1300"/>
              <a:buChar char="●"/>
            </a:pPr>
            <a:r>
              <a:rPr lang="en" dirty="0"/>
              <a:t>The </a:t>
            </a:r>
            <a:r>
              <a:rPr lang="en" u="sng" dirty="0"/>
              <a:t>mode</a:t>
            </a:r>
            <a:r>
              <a:rPr lang="en" dirty="0"/>
              <a:t> is the most frequent value.</a:t>
            </a:r>
            <a:endParaRPr dirty="0"/>
          </a:p>
        </p:txBody>
      </p:sp>
      <p:pic>
        <p:nvPicPr>
          <p:cNvPr id="447" name="Shape 447"/>
          <p:cNvPicPr preferRelativeResize="0"/>
          <p:nvPr/>
        </p:nvPicPr>
        <p:blipFill>
          <a:blip r:embed="rId3">
            <a:alphaModFix/>
          </a:blip>
          <a:stretch>
            <a:fillRect/>
          </a:stretch>
        </p:blipFill>
        <p:spPr>
          <a:xfrm>
            <a:off x="5919537" y="2609850"/>
            <a:ext cx="3224463" cy="2453038"/>
          </a:xfrm>
          <a:prstGeom prst="rect">
            <a:avLst/>
          </a:prstGeom>
          <a:noFill/>
          <a:ln>
            <a:noFill/>
          </a:ln>
        </p:spPr>
      </p:pic>
      <p:sp>
        <p:nvSpPr>
          <p:cNvPr id="6"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MEAN |  MEDIAN | MODE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3" name="Shape 4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Standard deviation measures how spread out data is. </a:t>
            </a:r>
            <a:endParaRPr lang="en-US" dirty="0"/>
          </a:p>
          <a:p>
            <a:pPr marL="342900" indent="-342900"/>
            <a:r>
              <a:rPr lang="en" dirty="0"/>
              <a:t>Unlike mean or median, standard deviation doesn’t tell you anything about the specific values </a:t>
            </a:r>
            <a:r>
              <a:rPr lang="en-US" dirty="0"/>
              <a:t>you </a:t>
            </a:r>
            <a:r>
              <a:rPr lang="en" dirty="0"/>
              <a:t>see, just how different each is likely to be.</a:t>
            </a:r>
            <a:endParaRPr dirty="0"/>
          </a:p>
        </p:txBody>
      </p:sp>
      <p:pic>
        <p:nvPicPr>
          <p:cNvPr id="454" name="Shape 454"/>
          <p:cNvPicPr preferRelativeResize="0"/>
          <p:nvPr/>
        </p:nvPicPr>
        <p:blipFill>
          <a:blip r:embed="rId3">
            <a:alphaModFix/>
          </a:blip>
          <a:stretch>
            <a:fillRect/>
          </a:stretch>
        </p:blipFill>
        <p:spPr>
          <a:xfrm>
            <a:off x="5775158" y="2820201"/>
            <a:ext cx="3368841" cy="2233061"/>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STANDARD DEVIATION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Shape 46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Distributions generate data.</a:t>
            </a:r>
            <a:endParaRPr lang="en-US" dirty="0"/>
          </a:p>
          <a:p>
            <a:pPr lvl="1"/>
            <a:r>
              <a:rPr lang="en-US" sz="1800" dirty="0"/>
              <a:t>Ex: If you take everyone in this room’s name and put it in a jar, you now have a distribution for generating data—a list of our names. This distribution is different if you replace names after drawing them. It’s also different if you put your name in 10 times and everyone else’s once.</a:t>
            </a:r>
            <a:r>
              <a:rPr lang="en" sz="1800" dirty="0"/>
              <a:t> </a:t>
            </a:r>
            <a:endParaRPr sz="1800"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DISTRIBUTIONS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Shape 46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If we have data, we can </a:t>
            </a:r>
            <a:r>
              <a:rPr lang="en" i="1" dirty="0"/>
              <a:t>guess</a:t>
            </a:r>
            <a:r>
              <a:rPr lang="en" dirty="0"/>
              <a:t> what kind of distribution is likely to have generated that data. </a:t>
            </a:r>
            <a:endParaRPr dirty="0"/>
          </a:p>
          <a:p>
            <a:pPr marL="914400" lvl="1" indent="-298450">
              <a:spcBef>
                <a:spcPts val="0"/>
              </a:spcBef>
              <a:spcAft>
                <a:spcPts val="0"/>
              </a:spcAft>
              <a:buSzPts val="1100"/>
              <a:buChar char="○"/>
            </a:pPr>
            <a:r>
              <a:rPr lang="en" sz="1800" dirty="0"/>
              <a:t>Today we’ll cover one simple method for doing this. But it can be very complicated! </a:t>
            </a:r>
            <a:endParaRPr sz="1800"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DISTRIBUTIONS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421277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Shape 46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spcBef>
                <a:spcPts val="0"/>
              </a:spcBef>
              <a:spcAft>
                <a:spcPts val="0"/>
              </a:spcAft>
              <a:buSzPts val="1300"/>
              <a:buChar char="●"/>
            </a:pPr>
            <a:r>
              <a:rPr lang="en" dirty="0"/>
              <a:t>Also called the Bell curve</a:t>
            </a:r>
            <a:endParaRPr lang="en-US" dirty="0"/>
          </a:p>
          <a:p>
            <a:pPr marL="457200" lvl="0" indent="-311150">
              <a:spcBef>
                <a:spcPts val="0"/>
              </a:spcBef>
              <a:spcAft>
                <a:spcPts val="0"/>
              </a:spcAft>
              <a:buSzPts val="1300"/>
              <a:buChar char="●"/>
            </a:pPr>
            <a:r>
              <a:rPr lang="en-US" dirty="0"/>
              <a:t>C</a:t>
            </a:r>
            <a:r>
              <a:rPr lang="en" dirty="0"/>
              <a:t>an be used to describe many values for a feature at a glance.</a:t>
            </a:r>
            <a:endParaRPr dirty="0"/>
          </a:p>
          <a:p>
            <a:pPr marL="457200" lvl="0" indent="-311150">
              <a:spcBef>
                <a:spcPts val="0"/>
              </a:spcBef>
              <a:spcAft>
                <a:spcPts val="0"/>
              </a:spcAft>
              <a:buSzPts val="1300"/>
              <a:buChar char="●"/>
            </a:pPr>
            <a:r>
              <a:rPr lang="en-US" dirty="0"/>
              <a:t>The </a:t>
            </a:r>
            <a:r>
              <a:rPr lang="en" dirty="0"/>
              <a:t>bottom axis is the range of possible values </a:t>
            </a:r>
            <a:endParaRPr lang="en-US" dirty="0"/>
          </a:p>
          <a:p>
            <a:pPr marL="457200" lvl="0" indent="-311150">
              <a:spcBef>
                <a:spcPts val="0"/>
              </a:spcBef>
              <a:spcAft>
                <a:spcPts val="0"/>
              </a:spcAft>
              <a:buSzPts val="1300"/>
              <a:buChar char="●"/>
            </a:pPr>
            <a:r>
              <a:rPr lang="en-US" dirty="0"/>
              <a:t>The </a:t>
            </a:r>
            <a:r>
              <a:rPr lang="en" dirty="0"/>
              <a:t>height says how likely a value is. </a:t>
            </a:r>
            <a:endParaRPr dirty="0"/>
          </a:p>
          <a:p>
            <a:pPr marL="457200" lvl="0" indent="-311150">
              <a:spcBef>
                <a:spcPts val="0"/>
              </a:spcBef>
              <a:spcAft>
                <a:spcPts val="0"/>
              </a:spcAft>
              <a:buSzPts val="1300"/>
              <a:buChar char="●"/>
            </a:pPr>
            <a:r>
              <a:rPr lang="en" dirty="0"/>
              <a:t>For normally distributed data, values </a:t>
            </a:r>
            <a:r>
              <a:rPr lang="en-US" dirty="0"/>
              <a:t>                                         </a:t>
            </a:r>
            <a:r>
              <a:rPr lang="en" dirty="0"/>
              <a:t>around the average are much more </a:t>
            </a:r>
            <a:r>
              <a:rPr lang="en-US" dirty="0"/>
              <a:t>                                            </a:t>
            </a:r>
            <a:r>
              <a:rPr lang="en" dirty="0"/>
              <a:t>likely.</a:t>
            </a:r>
            <a:endParaRPr dirty="0"/>
          </a:p>
        </p:txBody>
      </p:sp>
      <p:pic>
        <p:nvPicPr>
          <p:cNvPr id="467" name="Shape 467"/>
          <p:cNvPicPr preferRelativeResize="0">
            <a:picLocks noChangeAspect="1"/>
          </p:cNvPicPr>
          <p:nvPr/>
        </p:nvPicPr>
        <p:blipFill>
          <a:blip r:embed="rId3">
            <a:alphaModFix/>
          </a:blip>
          <a:stretch>
            <a:fillRect/>
          </a:stretch>
        </p:blipFill>
        <p:spPr>
          <a:xfrm>
            <a:off x="5707781" y="2609850"/>
            <a:ext cx="3327363" cy="2414394"/>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NORMAL DISTRIBUTION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Shape 47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 Normal distribution allows us to summarize an entire feature using two values: </a:t>
            </a:r>
            <a:r>
              <a:rPr lang="en" u="sng" dirty="0"/>
              <a:t>mean</a:t>
            </a:r>
            <a:r>
              <a:rPr lang="en" dirty="0"/>
              <a:t> and </a:t>
            </a:r>
            <a:r>
              <a:rPr lang="en" u="sng" dirty="0"/>
              <a:t>standard deviation</a:t>
            </a:r>
            <a:endParaRPr u="sng" dirty="0"/>
          </a:p>
          <a:p>
            <a:pPr marL="457200" lvl="0" indent="-311150" rtl="0">
              <a:spcBef>
                <a:spcPts val="1600"/>
              </a:spcBef>
              <a:spcAft>
                <a:spcPts val="0"/>
              </a:spcAft>
              <a:buSzPts val="1300"/>
              <a:buChar char="●"/>
            </a:pPr>
            <a:r>
              <a:rPr lang="en" dirty="0"/>
              <a:t>How probable is each existing observation? How probable are hypothetical new ones.</a:t>
            </a:r>
            <a:endParaRPr dirty="0"/>
          </a:p>
          <a:p>
            <a:pPr marL="457200" lvl="0" indent="-311150" rtl="0">
              <a:spcBef>
                <a:spcPts val="0"/>
              </a:spcBef>
              <a:spcAft>
                <a:spcPts val="0"/>
              </a:spcAft>
              <a:buSzPts val="1300"/>
              <a:buChar char="●"/>
            </a:pPr>
            <a:r>
              <a:rPr lang="en" dirty="0"/>
              <a:t>Generate plausible dummy data.</a:t>
            </a:r>
            <a:endParaRPr dirty="0"/>
          </a:p>
          <a:p>
            <a:pPr marL="457200" lvl="0" indent="-311150">
              <a:spcBef>
                <a:spcPts val="0"/>
              </a:spcBef>
              <a:spcAft>
                <a:spcPts val="0"/>
              </a:spcAft>
              <a:buSzPts val="1300"/>
              <a:buChar char="●"/>
            </a:pPr>
            <a:r>
              <a:rPr lang="en" dirty="0"/>
              <a:t>Communicate nature of your feature “at a glance”.</a:t>
            </a: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USING THE NORMAL DISTRIBUTION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Shape 479"/>
          <p:cNvSpPr txBox="1">
            <a:spLocks noGrp="1"/>
          </p:cNvSpPr>
          <p:nvPr>
            <p:ph type="body" idx="1"/>
          </p:nvPr>
        </p:nvSpPr>
        <p:spPr>
          <a:xfrm>
            <a:off x="311700" y="1457199"/>
            <a:ext cx="8723444" cy="3495801"/>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dirty="0"/>
              <a:t>Select the Analysis </a:t>
            </a:r>
            <a:r>
              <a:rPr lang="en" dirty="0" err="1"/>
              <a:t>Toolpak</a:t>
            </a:r>
            <a:r>
              <a:rPr lang="en" dirty="0"/>
              <a:t> in the add-in menu</a:t>
            </a:r>
            <a:endParaRPr dirty="0"/>
          </a:p>
        </p:txBody>
      </p:sp>
      <p:pic>
        <p:nvPicPr>
          <p:cNvPr id="480" name="Shape 480"/>
          <p:cNvPicPr preferRelativeResize="0"/>
          <p:nvPr/>
        </p:nvPicPr>
        <p:blipFill>
          <a:blip r:embed="rId3">
            <a:alphaModFix/>
          </a:blip>
          <a:stretch>
            <a:fillRect/>
          </a:stretch>
        </p:blipFill>
        <p:spPr>
          <a:xfrm>
            <a:off x="7486650" y="1114425"/>
            <a:ext cx="1657350" cy="3838575"/>
          </a:xfrm>
          <a:prstGeom prst="rect">
            <a:avLst/>
          </a:prstGeom>
          <a:noFill/>
          <a:ln>
            <a:noFill/>
          </a:ln>
        </p:spPr>
      </p:pic>
      <p:pic>
        <p:nvPicPr>
          <p:cNvPr id="481" name="Shape 481"/>
          <p:cNvPicPr preferRelativeResize="0"/>
          <p:nvPr/>
        </p:nvPicPr>
        <p:blipFill>
          <a:blip r:embed="rId4">
            <a:alphaModFix/>
          </a:blip>
          <a:stretch>
            <a:fillRect/>
          </a:stretch>
        </p:blipFill>
        <p:spPr>
          <a:xfrm>
            <a:off x="4488100" y="2276875"/>
            <a:ext cx="2998550" cy="2676125"/>
          </a:xfrm>
          <a:prstGeom prst="rect">
            <a:avLst/>
          </a:prstGeom>
          <a:noFill/>
          <a:ln>
            <a:noFill/>
          </a:ln>
        </p:spPr>
      </p:pic>
      <p:sp>
        <p:nvSpPr>
          <p:cNvPr id="6"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EXCEL ANALYSIS TOOLPACK</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56051" y="2266657"/>
            <a:ext cx="5787164" cy="610187"/>
          </a:xfrm>
          <a:prstGeom prst="rect">
            <a:avLst/>
          </a:prstGeom>
        </p:spPr>
        <p:txBody>
          <a:bodyPr spcFirstLastPara="1" vert="horz" wrap="square" lIns="91425" tIns="91425" rIns="91425" bIns="91425" rtlCol="0" anchor="b" anchorCtr="0">
            <a:noAutofit/>
          </a:bodyPr>
          <a:lstStyle/>
          <a:p>
            <a:r>
              <a:rPr lang="en-US" sz="3200">
                <a:solidFill>
                  <a:srgbClr val="EF3969"/>
                </a:solidFill>
                <a:latin typeface="Proxima Nova"/>
                <a:ea typeface="Proxima Nova"/>
                <a:cs typeface="Proxima Nova"/>
                <a:sym typeface="Proxima Nova"/>
              </a:rPr>
              <a:t>WORKFLOW</a:t>
            </a:r>
            <a:endParaRPr lang="en" sz="3200" dirty="0">
              <a:solidFill>
                <a:srgbClr val="EF3969"/>
              </a:solidFill>
              <a:latin typeface="Proxima Nova"/>
              <a:ea typeface="Proxima Nova"/>
              <a:cs typeface="Proxima Nova"/>
              <a:sym typeface="Proxima Nova"/>
            </a:endParaRPr>
          </a:p>
        </p:txBody>
      </p:sp>
      <p:pic>
        <p:nvPicPr>
          <p:cNvPr id="55" name="Shape 55" descr="metis.png"/>
          <p:cNvPicPr preferRelativeResize="0"/>
          <p:nvPr/>
        </p:nvPicPr>
        <p:blipFill>
          <a:blip r:embed="rId3">
            <a:alphaModFix/>
          </a:blip>
          <a:stretch>
            <a:fillRect/>
          </a:stretch>
        </p:blipFill>
        <p:spPr>
          <a:xfrm>
            <a:off x="896275" y="1521487"/>
            <a:ext cx="1312850" cy="2100524"/>
          </a:xfrm>
          <a:prstGeom prst="rect">
            <a:avLst/>
          </a:prstGeom>
          <a:noFill/>
          <a:ln>
            <a:noFill/>
          </a:ln>
        </p:spPr>
      </p:pic>
      <p:cxnSp>
        <p:nvCxnSpPr>
          <p:cNvPr id="56" name="Shape 56"/>
          <p:cNvCxnSpPr/>
          <p:nvPr/>
        </p:nvCxnSpPr>
        <p:spPr>
          <a:xfrm>
            <a:off x="2856050" y="3622000"/>
            <a:ext cx="5175000" cy="0"/>
          </a:xfrm>
          <a:prstGeom prst="straightConnector1">
            <a:avLst/>
          </a:prstGeom>
          <a:noFill/>
          <a:ln w="19050" cap="flat" cmpd="sng">
            <a:solidFill>
              <a:srgbClr val="EF3969"/>
            </a:solidFill>
            <a:prstDash val="solid"/>
            <a:round/>
            <a:headEnd type="none" w="lg" len="lg"/>
            <a:tailEnd type="none" w="lg" len="lg"/>
          </a:ln>
        </p:spPr>
      </p:cxnSp>
      <p:cxnSp>
        <p:nvCxnSpPr>
          <p:cNvPr id="57" name="Shape 57"/>
          <p:cNvCxnSpPr/>
          <p:nvPr/>
        </p:nvCxnSpPr>
        <p:spPr>
          <a:xfrm>
            <a:off x="2856050" y="1521475"/>
            <a:ext cx="5175000" cy="0"/>
          </a:xfrm>
          <a:prstGeom prst="straightConnector1">
            <a:avLst/>
          </a:prstGeom>
          <a:noFill/>
          <a:ln w="19050" cap="flat" cmpd="sng">
            <a:solidFill>
              <a:srgbClr val="EF3969"/>
            </a:solidFill>
            <a:prstDash val="solid"/>
            <a:round/>
            <a:headEnd type="none" w="lg" len="lg"/>
            <a:tailEnd type="none" w="lg" len="lg"/>
          </a:ln>
        </p:spPr>
      </p:cxnSp>
    </p:spTree>
    <p:extLst>
      <p:ext uri="{BB962C8B-B14F-4D97-AF65-F5344CB8AC3E}">
        <p14:creationId xmlns:p14="http://schemas.microsoft.com/office/powerpoint/2010/main" val="633357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Shape 48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Select Data Analysis -&gt; Histogram</a:t>
            </a:r>
            <a:endParaRPr dirty="0"/>
          </a:p>
        </p:txBody>
      </p:sp>
      <p:pic>
        <p:nvPicPr>
          <p:cNvPr id="488" name="Shape 488"/>
          <p:cNvPicPr preferRelativeResize="0"/>
          <p:nvPr/>
        </p:nvPicPr>
        <p:blipFill>
          <a:blip r:embed="rId3">
            <a:alphaModFix/>
          </a:blip>
          <a:stretch>
            <a:fillRect/>
          </a:stretch>
        </p:blipFill>
        <p:spPr>
          <a:xfrm>
            <a:off x="4335701" y="2030613"/>
            <a:ext cx="4808299" cy="3112887"/>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VIEWING A HISTROGRAM</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Shape 494"/>
          <p:cNvSpPr txBox="1">
            <a:spLocks noGrp="1"/>
          </p:cNvSpPr>
          <p:nvPr>
            <p:ph type="body" idx="1"/>
          </p:nvPr>
        </p:nvSpPr>
        <p:spPr>
          <a:xfrm>
            <a:off x="311700" y="1457199"/>
            <a:ext cx="6233479" cy="3495801"/>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A histogram gives a visual look at how often different values occur.</a:t>
            </a:r>
            <a:endParaRPr dirty="0"/>
          </a:p>
          <a:p>
            <a:pPr marL="457200" lvl="0" indent="-311150">
              <a:spcBef>
                <a:spcPts val="0"/>
              </a:spcBef>
              <a:spcAft>
                <a:spcPts val="0"/>
              </a:spcAft>
              <a:buSzPts val="1300"/>
              <a:buChar char="●"/>
            </a:pPr>
            <a:r>
              <a:rPr lang="en" dirty="0"/>
              <a:t>Counts how many values fall into </a:t>
            </a:r>
            <a:r>
              <a:rPr lang="en-US" dirty="0"/>
              <a:t>            </a:t>
            </a:r>
            <a:r>
              <a:rPr lang="en" dirty="0"/>
              <a:t>each bin.</a:t>
            </a:r>
            <a:endParaRPr dirty="0"/>
          </a:p>
        </p:txBody>
      </p:sp>
      <p:pic>
        <p:nvPicPr>
          <p:cNvPr id="495" name="Shape 495"/>
          <p:cNvPicPr preferRelativeResize="0">
            <a:picLocks noChangeAspect="1"/>
          </p:cNvPicPr>
          <p:nvPr/>
        </p:nvPicPr>
        <p:blipFill>
          <a:blip r:embed="rId3">
            <a:alphaModFix/>
          </a:blip>
          <a:stretch>
            <a:fillRect/>
          </a:stretch>
        </p:blipFill>
        <p:spPr>
          <a:xfrm>
            <a:off x="5188017" y="1942665"/>
            <a:ext cx="3955983" cy="3114208"/>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HISTOGRAM</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Shape 50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There are statistical measures that can answer this question.</a:t>
            </a:r>
            <a:endParaRPr dirty="0"/>
          </a:p>
          <a:p>
            <a:pPr marL="457200" lvl="0" indent="-311150" rtl="0">
              <a:spcBef>
                <a:spcPts val="0"/>
              </a:spcBef>
              <a:spcAft>
                <a:spcPts val="0"/>
              </a:spcAft>
              <a:buSzPts val="1300"/>
              <a:buChar char="●"/>
            </a:pPr>
            <a:r>
              <a:rPr lang="en" dirty="0"/>
              <a:t>We will stick with visual checks. Yes -&gt; Normal.</a:t>
            </a:r>
            <a:endParaRPr lang="en-US" dirty="0"/>
          </a:p>
          <a:p>
            <a:pPr lvl="1"/>
            <a:r>
              <a:rPr lang="en-US" sz="1800" dirty="0">
                <a:latin typeface="Lato"/>
              </a:rPr>
              <a:t>Is the histogram symmetric?</a:t>
            </a:r>
          </a:p>
          <a:p>
            <a:pPr lvl="1"/>
            <a:r>
              <a:rPr lang="en-US" sz="1800" dirty="0">
                <a:latin typeface="Lato"/>
              </a:rPr>
              <a:t>Is the mean close to the median?</a:t>
            </a:r>
          </a:p>
          <a:p>
            <a:pPr lvl="1"/>
            <a:r>
              <a:rPr lang="en-US" sz="1800" dirty="0">
                <a:latin typeface="Lato"/>
              </a:rPr>
              <a:t>Is the histogram unlimited in both directions?</a:t>
            </a:r>
          </a:p>
          <a:p>
            <a:pPr lvl="1"/>
            <a:r>
              <a:rPr lang="en-US" sz="1800" dirty="0">
                <a:latin typeface="Lato"/>
              </a:rPr>
              <a:t>Are there about as many outlier as we expect? (more info later)</a:t>
            </a:r>
            <a:endParaRPr lang="en-US" sz="1800" dirty="0"/>
          </a:p>
          <a:p>
            <a:pPr marL="457200" lvl="0" indent="-311150" rtl="0">
              <a:spcBef>
                <a:spcPts val="0"/>
              </a:spcBef>
              <a:spcAft>
                <a:spcPts val="0"/>
              </a:spcAft>
              <a:buSzPts val="1300"/>
              <a:buChar char="●"/>
            </a:pPr>
            <a:endParaRPr dirty="0"/>
          </a:p>
        </p:txBody>
      </p:sp>
      <p:sp>
        <p:nvSpPr>
          <p:cNvPr id="8"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IS A FEATURE NORMAL?</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Shape 51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Normality is often a judgement call. </a:t>
            </a:r>
            <a:endParaRPr dirty="0"/>
          </a:p>
          <a:p>
            <a:pPr marL="457200" lvl="0" indent="-311150" rtl="0">
              <a:spcBef>
                <a:spcPts val="0"/>
              </a:spcBef>
              <a:spcAft>
                <a:spcPts val="0"/>
              </a:spcAft>
              <a:buSzPts val="1300"/>
              <a:buChar char="●"/>
            </a:pPr>
            <a:r>
              <a:rPr lang="en" dirty="0"/>
              <a:t>Tests can still be run on non-normal data, but conclusions should be interpreted with caution.</a:t>
            </a:r>
            <a:endParaRPr dirty="0"/>
          </a:p>
        </p:txBody>
      </p:sp>
      <p:sp>
        <p:nvSpPr>
          <p:cNvPr id="7"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IS A FEATURE NORMAL?</a:t>
            </a:r>
            <a:endParaRPr lang="en" dirty="0">
              <a:solidFill>
                <a:srgbClr val="FFFFFF"/>
              </a:solidFill>
              <a:latin typeface="Proxima Nova"/>
              <a:ea typeface="Proxima Nova"/>
              <a:cs typeface="Proxima Nova"/>
              <a:sym typeface="Proxima Nova"/>
            </a:endParaRPr>
          </a:p>
        </p:txBody>
      </p:sp>
      <p:grpSp>
        <p:nvGrpSpPr>
          <p:cNvPr id="9" name="Group 8"/>
          <p:cNvGrpSpPr/>
          <p:nvPr/>
        </p:nvGrpSpPr>
        <p:grpSpPr>
          <a:xfrm>
            <a:off x="435719" y="2727195"/>
            <a:ext cx="8272562" cy="2416305"/>
            <a:chOff x="311700" y="1772748"/>
            <a:chExt cx="8272562" cy="2416305"/>
          </a:xfrm>
        </p:grpSpPr>
        <p:pic>
          <p:nvPicPr>
            <p:cNvPr id="10" name="Shape 502"/>
            <p:cNvPicPr preferRelativeResize="0"/>
            <p:nvPr/>
          </p:nvPicPr>
          <p:blipFill>
            <a:blip r:embed="rId3">
              <a:alphaModFix/>
            </a:blip>
            <a:stretch>
              <a:fillRect/>
            </a:stretch>
          </p:blipFill>
          <p:spPr>
            <a:xfrm>
              <a:off x="5514837" y="1772748"/>
              <a:ext cx="3069425" cy="2416305"/>
            </a:xfrm>
            <a:prstGeom prst="rect">
              <a:avLst/>
            </a:prstGeom>
            <a:noFill/>
            <a:ln>
              <a:noFill/>
            </a:ln>
          </p:spPr>
        </p:pic>
        <p:pic>
          <p:nvPicPr>
            <p:cNvPr id="11" name="Shape 503"/>
            <p:cNvPicPr preferRelativeResize="0"/>
            <p:nvPr/>
          </p:nvPicPr>
          <p:blipFill>
            <a:blip r:embed="rId4">
              <a:alphaModFix/>
            </a:blip>
            <a:stretch>
              <a:fillRect/>
            </a:stretch>
          </p:blipFill>
          <p:spPr>
            <a:xfrm>
              <a:off x="311700" y="1772748"/>
              <a:ext cx="3069425" cy="2227200"/>
            </a:xfrm>
            <a:prstGeom prst="rect">
              <a:avLst/>
            </a:prstGeom>
            <a:noFill/>
            <a:ln>
              <a:noFill/>
            </a:ln>
          </p:spPr>
        </p:pic>
      </p:grpSp>
      <p:cxnSp>
        <p:nvCxnSpPr>
          <p:cNvPr id="12" name="Straight Arrow Connector 11"/>
          <p:cNvCxnSpPr/>
          <p:nvPr/>
        </p:nvCxnSpPr>
        <p:spPr>
          <a:xfrm>
            <a:off x="3505144" y="3840795"/>
            <a:ext cx="203900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Shape 5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Access the Data Analysis tool</a:t>
            </a:r>
            <a:endParaRPr/>
          </a:p>
          <a:p>
            <a:pPr marL="457200" lvl="0" indent="-311150" rtl="0">
              <a:spcBef>
                <a:spcPts val="0"/>
              </a:spcBef>
              <a:spcAft>
                <a:spcPts val="0"/>
              </a:spcAft>
              <a:buSzPts val="1300"/>
              <a:buChar char="●"/>
            </a:pPr>
            <a:r>
              <a:rPr lang="en"/>
              <a:t>Select “Descriptive Statistics”</a:t>
            </a:r>
            <a:endParaRPr/>
          </a:p>
          <a:p>
            <a:pPr marL="0" lvl="0" indent="0">
              <a:spcBef>
                <a:spcPts val="1600"/>
              </a:spcBef>
              <a:spcAft>
                <a:spcPts val="1600"/>
              </a:spcAft>
              <a:buNone/>
            </a:pPr>
            <a:endParaRPr/>
          </a:p>
        </p:txBody>
      </p:sp>
      <p:grpSp>
        <p:nvGrpSpPr>
          <p:cNvPr id="2" name="Group 1"/>
          <p:cNvGrpSpPr>
            <a:grpSpLocks noChangeAspect="1"/>
          </p:cNvGrpSpPr>
          <p:nvPr/>
        </p:nvGrpSpPr>
        <p:grpSpPr>
          <a:xfrm>
            <a:off x="4572000" y="2007825"/>
            <a:ext cx="4463144" cy="2945175"/>
            <a:chOff x="4310744" y="2025925"/>
            <a:chExt cx="4724400" cy="3117575"/>
          </a:xfrm>
        </p:grpSpPr>
        <p:pic>
          <p:nvPicPr>
            <p:cNvPr id="521" name="Shape 521"/>
            <p:cNvPicPr preferRelativeResize="0"/>
            <p:nvPr/>
          </p:nvPicPr>
          <p:blipFill>
            <a:blip r:embed="rId3">
              <a:alphaModFix/>
            </a:blip>
            <a:stretch>
              <a:fillRect/>
            </a:stretch>
          </p:blipFill>
          <p:spPr>
            <a:xfrm>
              <a:off x="4310744" y="2025925"/>
              <a:ext cx="4665235" cy="1013850"/>
            </a:xfrm>
            <a:prstGeom prst="rect">
              <a:avLst/>
            </a:prstGeom>
            <a:noFill/>
            <a:ln>
              <a:noFill/>
            </a:ln>
          </p:spPr>
        </p:pic>
        <p:pic>
          <p:nvPicPr>
            <p:cNvPr id="522" name="Shape 522"/>
            <p:cNvPicPr preferRelativeResize="0"/>
            <p:nvPr/>
          </p:nvPicPr>
          <p:blipFill>
            <a:blip r:embed="rId4">
              <a:alphaModFix/>
            </a:blip>
            <a:stretch>
              <a:fillRect/>
            </a:stretch>
          </p:blipFill>
          <p:spPr>
            <a:xfrm>
              <a:off x="4310744" y="3048000"/>
              <a:ext cx="4724400" cy="2095500"/>
            </a:xfrm>
            <a:prstGeom prst="rect">
              <a:avLst/>
            </a:prstGeom>
            <a:noFill/>
            <a:ln>
              <a:noFill/>
            </a:ln>
          </p:spPr>
        </p:pic>
      </p:grpSp>
      <p:sp>
        <p:nvSpPr>
          <p:cNvPr id="6"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SUMMARIZE DATA</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Shape 5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Select the  entire Greater Living Area row with “C:C”</a:t>
            </a:r>
            <a:endParaRPr dirty="0"/>
          </a:p>
          <a:p>
            <a:pPr marL="457200" lvl="0" indent="-311150" rtl="0">
              <a:spcBef>
                <a:spcPts val="0"/>
              </a:spcBef>
              <a:spcAft>
                <a:spcPts val="0"/>
              </a:spcAft>
              <a:buSzPts val="1300"/>
              <a:buChar char="●"/>
            </a:pPr>
            <a:r>
              <a:rPr lang="en" dirty="0"/>
              <a:t>Be sure to check “labels in first row”</a:t>
            </a:r>
            <a:endParaRPr dirty="0"/>
          </a:p>
          <a:p>
            <a:pPr marL="0" lvl="0" indent="0" rtl="0">
              <a:spcBef>
                <a:spcPts val="1600"/>
              </a:spcBef>
              <a:spcAft>
                <a:spcPts val="1600"/>
              </a:spcAft>
              <a:buNone/>
            </a:pPr>
            <a:endParaRPr dirty="0"/>
          </a:p>
        </p:txBody>
      </p:sp>
      <p:pic>
        <p:nvPicPr>
          <p:cNvPr id="529" name="Shape 529"/>
          <p:cNvPicPr preferRelativeResize="0">
            <a:picLocks noChangeAspect="1"/>
          </p:cNvPicPr>
          <p:nvPr/>
        </p:nvPicPr>
        <p:blipFill>
          <a:blip r:embed="rId3">
            <a:alphaModFix/>
          </a:blip>
          <a:stretch>
            <a:fillRect/>
          </a:stretch>
        </p:blipFill>
        <p:spPr>
          <a:xfrm>
            <a:off x="5501201" y="1905803"/>
            <a:ext cx="3447316" cy="3148070"/>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SUMMARIZE DATA</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Shape 53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US" dirty="0"/>
              <a:t>The </a:t>
            </a:r>
            <a:r>
              <a:rPr lang="en" dirty="0"/>
              <a:t>mean and standard deviation tell us </a:t>
            </a:r>
            <a:r>
              <a:rPr lang="en-US" dirty="0"/>
              <a:t>                                    </a:t>
            </a:r>
            <a:r>
              <a:rPr lang="en" dirty="0"/>
              <a:t>what our normal distribution looks like.</a:t>
            </a:r>
            <a:endParaRPr dirty="0"/>
          </a:p>
          <a:p>
            <a:pPr marL="457200" lvl="0" indent="-311150" rtl="0">
              <a:spcBef>
                <a:spcPts val="0"/>
              </a:spcBef>
              <a:spcAft>
                <a:spcPts val="0"/>
              </a:spcAft>
              <a:buSzPts val="1300"/>
              <a:buChar char="●"/>
            </a:pPr>
            <a:r>
              <a:rPr lang="en" dirty="0"/>
              <a:t>Also includes useful information like count, </a:t>
            </a:r>
            <a:r>
              <a:rPr lang="en-US" dirty="0"/>
              <a:t>                                </a:t>
            </a:r>
            <a:r>
              <a:rPr lang="en" dirty="0"/>
              <a:t>maximum and minimum. </a:t>
            </a:r>
            <a:endParaRPr dirty="0"/>
          </a:p>
          <a:p>
            <a:pPr marL="0" lvl="0" indent="0" rtl="0">
              <a:spcBef>
                <a:spcPts val="1600"/>
              </a:spcBef>
              <a:spcAft>
                <a:spcPts val="1600"/>
              </a:spcAft>
              <a:buNone/>
            </a:pPr>
            <a:endParaRPr dirty="0"/>
          </a:p>
        </p:txBody>
      </p:sp>
      <p:pic>
        <p:nvPicPr>
          <p:cNvPr id="536" name="Shape 536"/>
          <p:cNvPicPr preferRelativeResize="0">
            <a:picLocks noChangeAspect="1"/>
          </p:cNvPicPr>
          <p:nvPr/>
        </p:nvPicPr>
        <p:blipFill rotWithShape="1">
          <a:blip r:embed="rId3">
            <a:alphaModFix/>
          </a:blip>
          <a:srcRect r="3578" b="3141"/>
          <a:stretch/>
        </p:blipFill>
        <p:spPr>
          <a:xfrm>
            <a:off x="6287670" y="1576873"/>
            <a:ext cx="2587074" cy="3376127"/>
          </a:xfrm>
          <a:prstGeom prst="rect">
            <a:avLst/>
          </a:prstGeom>
          <a:noFill/>
          <a:ln>
            <a:noFill/>
          </a:ln>
        </p:spPr>
      </p:pic>
      <p:sp>
        <p:nvSpPr>
          <p:cNvPr id="7"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SUMMARIZE DATA</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5" name="Shape 42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a:buChar char="●"/>
            </a:pPr>
            <a:r>
              <a:rPr lang="en" dirty="0"/>
              <a:t>Why detect outliers?</a:t>
            </a:r>
            <a:endParaRPr dirty="0"/>
          </a:p>
          <a:p>
            <a:pPr lvl="1"/>
            <a:r>
              <a:rPr lang="en" sz="1800" dirty="0"/>
              <a:t>Outliers have a very strong effect on many of our statistical measures</a:t>
            </a:r>
            <a:r>
              <a:rPr lang="en-US" sz="1800" dirty="0"/>
              <a:t>. </a:t>
            </a:r>
            <a:r>
              <a:rPr lang="en" sz="1800" dirty="0"/>
              <a:t>A single point very far away from other points can make or break a correlation.</a:t>
            </a:r>
            <a:endParaRPr lang="en-US" sz="1800" dirty="0"/>
          </a:p>
          <a:p>
            <a:pPr lvl="1"/>
            <a:r>
              <a:rPr lang="en" sz="1800" dirty="0"/>
              <a:t>Outliers can indicate a problem with the data or measurements. A 15lb baby is unlikely but a 25lb baby probably indicates a problem with the data.</a:t>
            </a:r>
            <a:endParaRPr sz="1800" dirty="0"/>
          </a:p>
          <a:p>
            <a:pPr lvl="1"/>
            <a:r>
              <a:rPr lang="en" sz="1800" dirty="0"/>
              <a:t>Often informative on their own. In many cases, it’s simply useful to know which observations are surprising and which are expected</a:t>
            </a:r>
            <a:r>
              <a:rPr lang="en" dirty="0"/>
              <a:t>.</a:t>
            </a:r>
            <a:endParaRPr dirty="0"/>
          </a:p>
        </p:txBody>
      </p:sp>
      <p:sp>
        <p:nvSpPr>
          <p:cNvPr id="9"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193659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Shape 5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Outliers are something of a matter of taste. It’s rare that a value is </a:t>
            </a:r>
            <a:r>
              <a:rPr lang="en" i="1" dirty="0"/>
              <a:t>impossible</a:t>
            </a:r>
            <a:r>
              <a:rPr lang="en" dirty="0"/>
              <a:t>. So, instead we measure how unlikely a value is.</a:t>
            </a:r>
            <a:endParaRPr dirty="0"/>
          </a:p>
          <a:p>
            <a:pPr marL="457200" lvl="0" indent="-311150" rtl="0">
              <a:spcBef>
                <a:spcPts val="0"/>
              </a:spcBef>
              <a:spcAft>
                <a:spcPts val="0"/>
              </a:spcAft>
              <a:buSzPts val="1300"/>
              <a:buChar char="●"/>
            </a:pPr>
            <a:r>
              <a:rPr lang="en" dirty="0"/>
              <a:t>We use the normal distribution to put an estimate on this.</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Shape 5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We use the normal distribution to put an estimate on this.</a:t>
            </a:r>
            <a:endParaRPr dirty="0"/>
          </a:p>
          <a:p>
            <a:pPr lvl="1">
              <a:spcBef>
                <a:spcPts val="0"/>
              </a:spcBef>
            </a:pPr>
            <a:r>
              <a:rPr lang="en" sz="1800" dirty="0"/>
              <a:t>Standardize the variable by replacing it with the number of standard deviations from the mean (1 standard deviation is </a:t>
            </a:r>
            <a:r>
              <a:rPr lang="en" sz="1800" dirty="0" err="1"/>
              <a:t>σ</a:t>
            </a:r>
            <a:r>
              <a:rPr lang="en" sz="1800" dirty="0"/>
              <a:t>).</a:t>
            </a:r>
            <a:endParaRPr sz="1800" dirty="0"/>
          </a:p>
          <a:p>
            <a:pPr lvl="1">
              <a:spcBef>
                <a:spcPts val="0"/>
              </a:spcBef>
            </a:pPr>
            <a:r>
              <a:rPr lang="en" sz="1800" dirty="0"/>
              <a:t>Use the Normal Distribution to determine how many points should be falling that far from the mean.</a:t>
            </a:r>
            <a:endParaRPr sz="1800" dirty="0"/>
          </a:p>
          <a:p>
            <a:pPr lvl="1">
              <a:spcBef>
                <a:spcPts val="0"/>
              </a:spcBef>
            </a:pPr>
            <a:r>
              <a:rPr lang="en-US" sz="1800" dirty="0"/>
              <a:t>Use </a:t>
            </a:r>
            <a:r>
              <a:rPr lang="en" sz="1800" dirty="0"/>
              <a:t>judgement about where to draw the</a:t>
            </a:r>
            <a:r>
              <a:rPr lang="en-US" sz="1800" dirty="0"/>
              <a:t>                                                    </a:t>
            </a:r>
            <a:r>
              <a:rPr lang="en" sz="1800" dirty="0"/>
              <a:t> line to call something an outlier.</a:t>
            </a:r>
            <a:endParaRPr sz="1800" dirty="0"/>
          </a:p>
        </p:txBody>
      </p:sp>
      <p:graphicFrame>
        <p:nvGraphicFramePr>
          <p:cNvPr id="545" name="Shape 545"/>
          <p:cNvGraphicFramePr/>
          <p:nvPr>
            <p:extLst>
              <p:ext uri="{D42A27DB-BD31-4B8C-83A1-F6EECF244321}">
                <p14:modId xmlns:p14="http://schemas.microsoft.com/office/powerpoint/2010/main" val="454807043"/>
              </p:ext>
            </p:extLst>
          </p:nvPr>
        </p:nvGraphicFramePr>
        <p:xfrm>
          <a:off x="5932094" y="2880158"/>
          <a:ext cx="3000150" cy="2194410"/>
        </p:xfrm>
        <a:graphic>
          <a:graphicData uri="http://schemas.openxmlformats.org/drawingml/2006/table">
            <a:tbl>
              <a:tblPr>
                <a:noFill/>
                <a:tableStyleId>{186EF716-910E-4319-A673-3EA7D7973AFB}</a:tableStyleId>
              </a:tblPr>
              <a:tblGrid>
                <a:gridCol w="1000050">
                  <a:extLst>
                    <a:ext uri="{9D8B030D-6E8A-4147-A177-3AD203B41FA5}">
                      <a16:colId xmlns:a16="http://schemas.microsoft.com/office/drawing/2014/main" val="20000"/>
                    </a:ext>
                  </a:extLst>
                </a:gridCol>
                <a:gridCol w="1000050">
                  <a:extLst>
                    <a:ext uri="{9D8B030D-6E8A-4147-A177-3AD203B41FA5}">
                      <a16:colId xmlns:a16="http://schemas.microsoft.com/office/drawing/2014/main" val="20001"/>
                    </a:ext>
                  </a:extLst>
                </a:gridCol>
                <a:gridCol w="1000050">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r>
                        <a:rPr lang="en"/>
                        <a:t>Standard deviation</a:t>
                      </a:r>
                      <a:endParaRPr/>
                    </a:p>
                  </a:txBody>
                  <a:tcPr marL="91425" marR="91425" marT="91425" marB="91425"/>
                </a:tc>
                <a:tc>
                  <a:txBody>
                    <a:bodyPr/>
                    <a:lstStyle/>
                    <a:p>
                      <a:pPr marL="0" lvl="0" indent="0">
                        <a:spcBef>
                          <a:spcPts val="0"/>
                        </a:spcBef>
                        <a:spcAft>
                          <a:spcPts val="0"/>
                        </a:spcAft>
                        <a:buNone/>
                      </a:pPr>
                      <a:r>
                        <a:rPr lang="en"/>
                        <a:t>Percent outside</a:t>
                      </a:r>
                      <a:endParaRPr/>
                    </a:p>
                  </a:txBody>
                  <a:tcPr marL="91425" marR="91425" marT="91425" marB="91425"/>
                </a:tc>
                <a:tc>
                  <a:txBody>
                    <a:bodyPr/>
                    <a:lstStyle/>
                    <a:p>
                      <a:pPr marL="0" lvl="0" indent="0">
                        <a:spcBef>
                          <a:spcPts val="0"/>
                        </a:spcBef>
                        <a:spcAft>
                          <a:spcPts val="0"/>
                        </a:spcAft>
                        <a:buNone/>
                      </a:pPr>
                      <a:r>
                        <a:rPr lang="en"/>
                        <a:t>Number outside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 dirty="0" err="1"/>
                        <a:t>σ</a:t>
                      </a:r>
                      <a:endParaRPr dirty="0"/>
                    </a:p>
                  </a:txBody>
                  <a:tcPr marL="91425" marR="91425" marT="91425" marB="91425"/>
                </a:tc>
                <a:tc>
                  <a:txBody>
                    <a:bodyPr/>
                    <a:lstStyle/>
                    <a:p>
                      <a:pPr marL="0" lvl="0" indent="0">
                        <a:spcBef>
                          <a:spcPts val="0"/>
                        </a:spcBef>
                        <a:spcAft>
                          <a:spcPts val="0"/>
                        </a:spcAft>
                        <a:buNone/>
                      </a:pPr>
                      <a:r>
                        <a:rPr lang="en"/>
                        <a:t>32%</a:t>
                      </a:r>
                      <a:endParaRPr/>
                    </a:p>
                  </a:txBody>
                  <a:tcPr marL="91425" marR="91425" marT="91425" marB="91425"/>
                </a:tc>
                <a:tc>
                  <a:txBody>
                    <a:bodyPr/>
                    <a:lstStyle/>
                    <a:p>
                      <a:pPr marL="0" lvl="0" indent="0">
                        <a:spcBef>
                          <a:spcPts val="0"/>
                        </a:spcBef>
                        <a:spcAft>
                          <a:spcPts val="0"/>
                        </a:spcAft>
                        <a:buNone/>
                      </a:pPr>
                      <a:r>
                        <a:rPr lang="en" dirty="0"/>
                        <a:t>1/3</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
                        <a:t>2σ</a:t>
                      </a:r>
                      <a:endParaRPr/>
                    </a:p>
                  </a:txBody>
                  <a:tcPr marL="91425" marR="91425" marT="91425" marB="91425"/>
                </a:tc>
                <a:tc>
                  <a:txBody>
                    <a:bodyPr/>
                    <a:lstStyle/>
                    <a:p>
                      <a:pPr marL="0" lvl="0" indent="0">
                        <a:spcBef>
                          <a:spcPts val="0"/>
                        </a:spcBef>
                        <a:spcAft>
                          <a:spcPts val="0"/>
                        </a:spcAft>
                        <a:buNone/>
                      </a:pPr>
                      <a:r>
                        <a:rPr lang="en"/>
                        <a:t>4.5%</a:t>
                      </a:r>
                      <a:endParaRPr/>
                    </a:p>
                  </a:txBody>
                  <a:tcPr marL="91425" marR="91425" marT="91425" marB="91425"/>
                </a:tc>
                <a:tc>
                  <a:txBody>
                    <a:bodyPr/>
                    <a:lstStyle/>
                    <a:p>
                      <a:pPr marL="0" lvl="0" indent="0">
                        <a:spcBef>
                          <a:spcPts val="0"/>
                        </a:spcBef>
                        <a:spcAft>
                          <a:spcPts val="0"/>
                        </a:spcAft>
                        <a:buNone/>
                      </a:pPr>
                      <a:r>
                        <a:rPr lang="en"/>
                        <a:t>1/22</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en"/>
                        <a:t>3σ</a:t>
                      </a:r>
                      <a:endParaRPr/>
                    </a:p>
                  </a:txBody>
                  <a:tcPr marL="91425" marR="91425" marT="91425" marB="91425"/>
                </a:tc>
                <a:tc>
                  <a:txBody>
                    <a:bodyPr/>
                    <a:lstStyle/>
                    <a:p>
                      <a:pPr marL="0" lvl="0" indent="0">
                        <a:spcBef>
                          <a:spcPts val="0"/>
                        </a:spcBef>
                        <a:spcAft>
                          <a:spcPts val="0"/>
                        </a:spcAft>
                        <a:buNone/>
                      </a:pPr>
                      <a:r>
                        <a:rPr lang="en" dirty="0"/>
                        <a:t>.3%</a:t>
                      </a:r>
                      <a:endParaRPr dirty="0"/>
                    </a:p>
                  </a:txBody>
                  <a:tcPr marL="91425" marR="91425" marT="91425" marB="91425"/>
                </a:tc>
                <a:tc>
                  <a:txBody>
                    <a:bodyPr/>
                    <a:lstStyle/>
                    <a:p>
                      <a:pPr marL="0" lvl="0" indent="0">
                        <a:spcBef>
                          <a:spcPts val="0"/>
                        </a:spcBef>
                        <a:spcAft>
                          <a:spcPts val="0"/>
                        </a:spcAft>
                        <a:buNone/>
                      </a:pPr>
                      <a:r>
                        <a:rPr lang="en"/>
                        <a:t>1/370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spcBef>
                          <a:spcPts val="0"/>
                        </a:spcBef>
                        <a:spcAft>
                          <a:spcPts val="0"/>
                        </a:spcAft>
                        <a:buNone/>
                      </a:pPr>
                      <a:r>
                        <a:rPr lang="en"/>
                        <a:t>4σ</a:t>
                      </a:r>
                      <a:endParaRPr/>
                    </a:p>
                  </a:txBody>
                  <a:tcPr marL="91425" marR="91425" marT="91425" marB="91425"/>
                </a:tc>
                <a:tc>
                  <a:txBody>
                    <a:bodyPr/>
                    <a:lstStyle/>
                    <a:p>
                      <a:pPr marL="0" lvl="0" indent="0">
                        <a:spcBef>
                          <a:spcPts val="0"/>
                        </a:spcBef>
                        <a:spcAft>
                          <a:spcPts val="0"/>
                        </a:spcAft>
                        <a:buNone/>
                      </a:pPr>
                      <a:r>
                        <a:rPr lang="en"/>
                        <a:t>.006%</a:t>
                      </a:r>
                      <a:endParaRPr/>
                    </a:p>
                  </a:txBody>
                  <a:tcPr marL="91425" marR="91425" marT="91425" marB="91425"/>
                </a:tc>
                <a:tc>
                  <a:txBody>
                    <a:bodyPr/>
                    <a:lstStyle/>
                    <a:p>
                      <a:pPr marL="0" lvl="0" indent="0">
                        <a:spcBef>
                          <a:spcPts val="0"/>
                        </a:spcBef>
                        <a:spcAft>
                          <a:spcPts val="0"/>
                        </a:spcAft>
                        <a:buNone/>
                      </a:pPr>
                      <a:r>
                        <a:rPr lang="en" dirty="0"/>
                        <a:t>1/16,000</a:t>
                      </a:r>
                      <a:endParaRPr dirty="0"/>
                    </a:p>
                  </a:txBody>
                  <a:tcPr marL="91425" marR="91425" marT="91425" marB="91425"/>
                </a:tc>
                <a:extLst>
                  <a:ext uri="{0D108BD9-81ED-4DB2-BD59-A6C34878D82A}">
                    <a16:rowId xmlns:a16="http://schemas.microsoft.com/office/drawing/2014/main" val="10004"/>
                  </a:ext>
                </a:extLst>
              </a:tr>
            </a:tbl>
          </a:graphicData>
        </a:graphic>
      </p:graphicFrame>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90442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7" name="Group 6"/>
          <p:cNvGrpSpPr/>
          <p:nvPr/>
        </p:nvGrpSpPr>
        <p:grpSpPr>
          <a:xfrm>
            <a:off x="1037574" y="2308716"/>
            <a:ext cx="7068852" cy="992834"/>
            <a:chOff x="1037574" y="2308716"/>
            <a:chExt cx="7068852" cy="992834"/>
          </a:xfrm>
        </p:grpSpPr>
        <p:sp>
          <p:nvSpPr>
            <p:cNvPr id="108"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109"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110"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111"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112"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113" name="Shape 113"/>
            <p:cNvCxnSpPr>
              <a:stCxn id="108" idx="3"/>
              <a:endCxn id="109" idx="1"/>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4" name="Shape 114"/>
            <p:cNvCxnSpPr>
              <a:stCxn id="109" idx="3"/>
              <a:endCxn id="110" idx="1"/>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5" name="Shape 115"/>
            <p:cNvCxnSpPr>
              <a:stCxn id="110" idx="3"/>
              <a:endCxn id="111" idx="1"/>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6" name="Shape 116"/>
            <p:cNvCxnSpPr>
              <a:stCxn id="111" idx="3"/>
              <a:endCxn id="112" idx="1"/>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
        <p:nvSpPr>
          <p:cNvPr id="1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WORKFLOW</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Shape 55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a:buChar char="●"/>
            </a:pPr>
            <a:r>
              <a:rPr lang="en" dirty="0"/>
              <a:t>Example: You have 100 rows of </a:t>
            </a:r>
            <a:r>
              <a:rPr lang="en" dirty="0" err="1"/>
              <a:t>clien</a:t>
            </a:r>
            <a:r>
              <a:rPr lang="en-US" dirty="0"/>
              <a:t>t</a:t>
            </a:r>
            <a:r>
              <a:rPr lang="en" dirty="0"/>
              <a:t> purchases. You suspect some of the purchases may be outliers. Where would you consider something an outlier?</a:t>
            </a:r>
            <a:endParaRPr dirty="0"/>
          </a:p>
          <a:p>
            <a:pPr marL="457200" marR="0" lvl="0" indent="-311150" algn="l" rtl="0">
              <a:lnSpc>
                <a:spcPct val="115000"/>
              </a:lnSpc>
              <a:spcBef>
                <a:spcPts val="0"/>
              </a:spcBef>
              <a:spcAft>
                <a:spcPts val="0"/>
              </a:spcAft>
              <a:buSzPts val="1300"/>
              <a:buChar char="●"/>
            </a:pPr>
            <a:r>
              <a:rPr lang="en" dirty="0"/>
              <a:t>If the data is normally distributed, out of 100 observations, we would expect </a:t>
            </a:r>
            <a:endParaRPr dirty="0"/>
          </a:p>
          <a:p>
            <a:pPr marL="914400" marR="0" lvl="1" indent="-298450" algn="l" rtl="0">
              <a:lnSpc>
                <a:spcPct val="115000"/>
              </a:lnSpc>
              <a:spcBef>
                <a:spcPts val="0"/>
              </a:spcBef>
              <a:spcAft>
                <a:spcPts val="0"/>
              </a:spcAft>
              <a:buSzPts val="1100"/>
              <a:buAutoNum type="alphaLcPeriod"/>
            </a:pPr>
            <a:r>
              <a:rPr lang="en" dirty="0"/>
              <a:t>2σ: several points. Not surprising at all</a:t>
            </a:r>
            <a:endParaRPr dirty="0"/>
          </a:p>
          <a:p>
            <a:pPr marL="914400" marR="0" lvl="1" indent="-298450" algn="l" rtl="0">
              <a:lnSpc>
                <a:spcPct val="115000"/>
              </a:lnSpc>
              <a:spcBef>
                <a:spcPts val="0"/>
              </a:spcBef>
              <a:spcAft>
                <a:spcPts val="0"/>
              </a:spcAft>
              <a:buSzPts val="1100"/>
              <a:buAutoNum type="alphaLcPeriod"/>
            </a:pPr>
            <a:r>
              <a:rPr lang="en" dirty="0"/>
              <a:t>3σ: one or a few. Somewhat surprising.</a:t>
            </a:r>
            <a:endParaRPr dirty="0"/>
          </a:p>
          <a:p>
            <a:pPr marL="914400" marR="0" lvl="1" indent="-298450" algn="l" rtl="0">
              <a:lnSpc>
                <a:spcPct val="115000"/>
              </a:lnSpc>
              <a:spcBef>
                <a:spcPts val="0"/>
              </a:spcBef>
              <a:spcAft>
                <a:spcPts val="0"/>
              </a:spcAft>
              <a:buSzPts val="1100"/>
              <a:buAutoNum type="alphaLcPeriod"/>
            </a:pPr>
            <a:r>
              <a:rPr lang="en" dirty="0"/>
              <a:t>4σ: zero or nearly zero. </a:t>
            </a:r>
            <a:r>
              <a:rPr lang="en" b="1" dirty="0"/>
              <a:t>Very</a:t>
            </a:r>
            <a:r>
              <a:rPr lang="en" dirty="0"/>
              <a:t> surprising.</a:t>
            </a:r>
            <a:endParaRPr dirty="0"/>
          </a:p>
          <a:p>
            <a:pPr lvl="0"/>
            <a:r>
              <a:rPr lang="en" dirty="0"/>
              <a:t>We </a:t>
            </a:r>
            <a:r>
              <a:rPr lang="en-US" dirty="0"/>
              <a:t>could </a:t>
            </a:r>
            <a:r>
              <a:rPr lang="en" dirty="0"/>
              <a:t>exclude points with a standard deviation greater than 3σ</a:t>
            </a:r>
            <a:r>
              <a:rPr lang="en-US" dirty="0"/>
              <a:t> or </a:t>
            </a:r>
            <a:r>
              <a:rPr lang="en-US" dirty="0" err="1"/>
              <a:t>i</a:t>
            </a:r>
            <a:r>
              <a:rPr lang="en" dirty="0"/>
              <a:t>f we want to be more conservative, we could set this at 4σ.</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Shape 558"/>
          <p:cNvSpPr txBox="1">
            <a:spLocks noGrp="1"/>
          </p:cNvSpPr>
          <p:nvPr>
            <p:ph type="body" idx="1"/>
          </p:nvPr>
        </p:nvSpPr>
        <p:spPr>
          <a:prstGeom prst="rect">
            <a:avLst/>
          </a:prstGeom>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accent1"/>
              </a:buClr>
              <a:buSzPts val="1300"/>
              <a:buNone/>
            </a:pPr>
            <a:r>
              <a:rPr lang="en" dirty="0"/>
              <a:t>In the Ames data, look at the </a:t>
            </a:r>
            <a:r>
              <a:rPr lang="en" dirty="0" err="1"/>
              <a:t>SalePrice</a:t>
            </a:r>
            <a:r>
              <a:rPr lang="en" dirty="0"/>
              <a:t> column</a:t>
            </a:r>
            <a:endParaRPr dirty="0"/>
          </a:p>
          <a:p>
            <a:r>
              <a:rPr lang="en" dirty="0"/>
              <a:t>Find the descriptive statistics for </a:t>
            </a:r>
            <a:r>
              <a:rPr lang="en" dirty="0" err="1"/>
              <a:t>SalePrice</a:t>
            </a:r>
            <a:endParaRPr dirty="0"/>
          </a:p>
          <a:p>
            <a:r>
              <a:rPr lang="en" dirty="0"/>
              <a:t>Build a new column called </a:t>
            </a:r>
            <a:r>
              <a:rPr lang="en" dirty="0" err="1"/>
              <a:t>SalePriceStandardized</a:t>
            </a:r>
            <a:r>
              <a:rPr lang="en" dirty="0"/>
              <a:t> using the formula (x - mean)/</a:t>
            </a:r>
            <a:r>
              <a:rPr lang="en" dirty="0" err="1"/>
              <a:t>std</a:t>
            </a:r>
            <a:r>
              <a:rPr lang="en" dirty="0"/>
              <a:t> . Apply this to all following cells.</a:t>
            </a:r>
            <a:endParaRPr dirty="0"/>
          </a:p>
          <a:p>
            <a:r>
              <a:rPr lang="en" dirty="0"/>
              <a:t>Use any method to select cells with values above your threshold. These are your outliers!</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Char char="●"/>
            </a:pPr>
            <a:r>
              <a:rPr lang="en" dirty="0"/>
              <a:t>Here are the 9 outliers if we set the threshold at 4σ. </a:t>
            </a:r>
            <a:endParaRPr dirty="0"/>
          </a:p>
          <a:p>
            <a:pPr marL="457200" marR="0" lvl="0" indent="-311150" algn="l" rtl="0">
              <a:lnSpc>
                <a:spcPct val="115000"/>
              </a:lnSpc>
              <a:spcBef>
                <a:spcPts val="0"/>
              </a:spcBef>
              <a:spcAft>
                <a:spcPts val="0"/>
              </a:spcAft>
              <a:buSzPts val="1300"/>
              <a:buChar char="●"/>
            </a:pPr>
            <a:r>
              <a:rPr lang="en" dirty="0"/>
              <a:t>What do you notice about them?</a:t>
            </a:r>
            <a:endParaRPr dirty="0"/>
          </a:p>
          <a:p>
            <a:pPr marL="457200" marR="0" lvl="0" indent="-311150" algn="l" rtl="0">
              <a:lnSpc>
                <a:spcPct val="115000"/>
              </a:lnSpc>
              <a:spcAft>
                <a:spcPts val="0"/>
              </a:spcAft>
              <a:buSzPts val="1300"/>
              <a:buChar char="●"/>
            </a:pPr>
            <a:r>
              <a:rPr lang="en" dirty="0"/>
              <a:t>What to watch out for</a:t>
            </a:r>
            <a:r>
              <a:rPr lang="en-US" dirty="0"/>
              <a:t>?</a:t>
            </a:r>
            <a:endParaRPr dirty="0"/>
          </a:p>
          <a:p>
            <a:pPr marL="914400" marR="0" lvl="1" indent="-298450" algn="l" rtl="0">
              <a:lnSpc>
                <a:spcPct val="115000"/>
              </a:lnSpc>
              <a:spcBef>
                <a:spcPts val="0"/>
              </a:spcBef>
              <a:spcAft>
                <a:spcPts val="0"/>
              </a:spcAft>
              <a:buSzPts val="1100"/>
              <a:buChar char="○"/>
            </a:pPr>
            <a:r>
              <a:rPr lang="en" dirty="0"/>
              <a:t>It’s easy to perform this analysis on data that is not Normal. But the </a:t>
            </a:r>
            <a:r>
              <a:rPr lang="en-US" dirty="0"/>
              <a:t>                                                                                                  </a:t>
            </a:r>
            <a:r>
              <a:rPr lang="en" dirty="0"/>
              <a:t>conclusions won’t mean what you think they do, so be careful!</a:t>
            </a:r>
            <a:endParaRPr dirty="0"/>
          </a:p>
        </p:txBody>
      </p:sp>
      <p:pic>
        <p:nvPicPr>
          <p:cNvPr id="566" name="Shape 566"/>
          <p:cNvPicPr preferRelativeResize="0"/>
          <p:nvPr/>
        </p:nvPicPr>
        <p:blipFill>
          <a:blip r:embed="rId3">
            <a:alphaModFix/>
          </a:blip>
          <a:stretch>
            <a:fillRect/>
          </a:stretch>
        </p:blipFill>
        <p:spPr>
          <a:xfrm>
            <a:off x="6270332" y="2083654"/>
            <a:ext cx="2764812" cy="2984849"/>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DETECTING OUTLIERS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Shape 5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Sketch: </a:t>
            </a:r>
            <a:endParaRPr dirty="0"/>
          </a:p>
          <a:p>
            <a:pPr marL="342900" indent="-342900"/>
            <a:r>
              <a:rPr lang="en" dirty="0"/>
              <a:t>Pick a new column to do outlier analysis on. </a:t>
            </a:r>
            <a:endParaRPr dirty="0"/>
          </a:p>
          <a:p>
            <a:pPr marL="342900" indent="-342900"/>
            <a:r>
              <a:rPr lang="en" dirty="0"/>
              <a:t>Follow the steps in the previous slides to calculate the standard deviation of each value for that feature.</a:t>
            </a:r>
            <a:endParaRPr dirty="0"/>
          </a:p>
          <a:p>
            <a:pPr marL="342900" indent="-342900"/>
            <a:r>
              <a:rPr lang="en" dirty="0"/>
              <a:t>Select your cutoff for outliers and justify it. </a:t>
            </a:r>
            <a:endParaRPr dirty="0"/>
          </a:p>
          <a:p>
            <a:pPr marL="342900" indent="-342900"/>
            <a:r>
              <a:rPr lang="en" dirty="0"/>
              <a:t>Do you notice anything unusual about the outliers you found? Are there more or fewer than you expected? Does your data appear to be Normally Distributed?</a:t>
            </a:r>
            <a:endParaRPr dirty="0"/>
          </a:p>
          <a:p>
            <a:pPr marL="0" lvl="0" indent="0" rtl="0">
              <a:spcBef>
                <a:spcPts val="1600"/>
              </a:spcBef>
              <a:spcAft>
                <a:spcPts val="1600"/>
              </a:spcAft>
              <a:buNone/>
            </a:pP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ACTIVITY</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82" name="Shape 582"/>
          <p:cNvSpPr txBox="1">
            <a:spLocks noGrp="1"/>
          </p:cNvSpPr>
          <p:nvPr>
            <p:ph type="body" idx="1"/>
          </p:nvPr>
        </p:nvSpPr>
        <p:spPr>
          <a:prstGeom prst="rect">
            <a:avLst/>
          </a:prstGeom>
        </p:spPr>
        <p:txBody>
          <a:bodyPr spcFirstLastPara="1" wrap="square" lIns="91425" tIns="91425" rIns="91425" bIns="91425" anchor="t" anchorCtr="0">
            <a:noAutofit/>
          </a:bodyPr>
          <a:lstStyle/>
          <a:p>
            <a:pPr marL="146050" marR="0" lvl="0" indent="0" algn="l" rtl="0">
              <a:lnSpc>
                <a:spcPct val="115000"/>
              </a:lnSpc>
              <a:spcBef>
                <a:spcPts val="0"/>
              </a:spcBef>
              <a:spcAft>
                <a:spcPts val="0"/>
              </a:spcAft>
              <a:buClr>
                <a:schemeClr val="accent1"/>
              </a:buClr>
              <a:buSzPts val="1300"/>
              <a:buNone/>
            </a:pPr>
            <a:r>
              <a:rPr lang="en" dirty="0"/>
              <a:t>Why use comparison against a baseline?</a:t>
            </a:r>
            <a:endParaRPr dirty="0"/>
          </a:p>
          <a:p>
            <a:r>
              <a:rPr lang="en" dirty="0"/>
              <a:t>Addresses a common scenario where we want to know how the values in a feature compare to some reasonable baseline. </a:t>
            </a:r>
            <a:endParaRPr dirty="0"/>
          </a:p>
          <a:p>
            <a:pPr lvl="1">
              <a:spcBef>
                <a:spcPts val="0"/>
              </a:spcBef>
              <a:buChar char="■"/>
            </a:pPr>
            <a:r>
              <a:rPr lang="en" sz="1800" dirty="0"/>
              <a:t>Is X profitable? </a:t>
            </a:r>
            <a:endParaRPr sz="1800" dirty="0"/>
          </a:p>
          <a:p>
            <a:pPr lvl="1">
              <a:spcBef>
                <a:spcPts val="0"/>
              </a:spcBef>
              <a:buChar char="■"/>
            </a:pPr>
            <a:r>
              <a:rPr lang="en" sz="1800" dirty="0"/>
              <a:t>Is X low enough? </a:t>
            </a:r>
            <a:endParaRPr sz="1800" dirty="0"/>
          </a:p>
          <a:p>
            <a:pPr lvl="1">
              <a:spcBef>
                <a:spcPts val="0"/>
              </a:spcBef>
              <a:buChar char="■"/>
            </a:pPr>
            <a:r>
              <a:rPr lang="en" sz="1800" dirty="0"/>
              <a:t>Did we meet our goal?</a:t>
            </a:r>
            <a:endParaRPr sz="1800" dirty="0"/>
          </a:p>
          <a:p>
            <a:r>
              <a:rPr lang="en" dirty="0"/>
              <a:t>Results are easy to interpret. Typically a simple up or down.</a:t>
            </a:r>
            <a:endParaRPr dirty="0"/>
          </a:p>
        </p:txBody>
      </p:sp>
      <p:sp>
        <p:nvSpPr>
          <p:cNvPr id="8"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Shape 58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 will build up to </a:t>
            </a:r>
            <a:r>
              <a:rPr lang="en-US" dirty="0"/>
              <a:t>c</a:t>
            </a:r>
            <a:r>
              <a:rPr lang="en" dirty="0" err="1"/>
              <a:t>omparing</a:t>
            </a:r>
            <a:r>
              <a:rPr lang="en" dirty="0"/>
              <a:t> </a:t>
            </a:r>
            <a:r>
              <a:rPr lang="en-US" dirty="0"/>
              <a:t>a</a:t>
            </a:r>
            <a:r>
              <a:rPr lang="en" dirty="0" err="1"/>
              <a:t>gainst</a:t>
            </a:r>
            <a:r>
              <a:rPr lang="en" dirty="0"/>
              <a:t> a </a:t>
            </a:r>
            <a:r>
              <a:rPr lang="en-US" dirty="0"/>
              <a:t>b</a:t>
            </a:r>
            <a:r>
              <a:rPr lang="en" dirty="0" err="1"/>
              <a:t>aseline</a:t>
            </a:r>
            <a:r>
              <a:rPr lang="en" dirty="0"/>
              <a:t> after covering the following concepts:</a:t>
            </a:r>
            <a:endParaRPr dirty="0"/>
          </a:p>
          <a:p>
            <a:pPr marL="457200" lvl="0" indent="-311150" rtl="0">
              <a:spcAft>
                <a:spcPts val="0"/>
              </a:spcAft>
              <a:buSzPts val="1300"/>
              <a:buChar char="●"/>
            </a:pPr>
            <a:r>
              <a:rPr lang="en" dirty="0"/>
              <a:t>Hypotheses</a:t>
            </a:r>
            <a:endParaRPr dirty="0"/>
          </a:p>
          <a:p>
            <a:pPr marL="914400" lvl="1" indent="-298450" rtl="0">
              <a:spcBef>
                <a:spcPts val="0"/>
              </a:spcBef>
              <a:spcAft>
                <a:spcPts val="0"/>
              </a:spcAft>
              <a:buSzPts val="1100"/>
              <a:buChar char="○"/>
            </a:pPr>
            <a:r>
              <a:rPr lang="en" dirty="0"/>
              <a:t>Null vs Alternative</a:t>
            </a:r>
            <a:endParaRPr dirty="0"/>
          </a:p>
          <a:p>
            <a:pPr marL="457200" lvl="0" indent="-311150" rtl="0">
              <a:spcBef>
                <a:spcPts val="0"/>
              </a:spcBef>
              <a:spcAft>
                <a:spcPts val="0"/>
              </a:spcAft>
              <a:buSzPts val="1300"/>
              <a:buChar char="●"/>
            </a:pPr>
            <a:r>
              <a:rPr lang="en" dirty="0"/>
              <a:t>P values</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Shape 59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Think of a hypothesis as a “story” about your data.</a:t>
            </a:r>
            <a:endParaRPr dirty="0"/>
          </a:p>
          <a:p>
            <a:pPr marL="914400" lvl="1" indent="-298450" rtl="0">
              <a:spcBef>
                <a:spcPts val="0"/>
              </a:spcBef>
              <a:spcAft>
                <a:spcPts val="0"/>
              </a:spcAft>
              <a:buSzPts val="1100"/>
              <a:buChar char="○"/>
            </a:pPr>
            <a:r>
              <a:rPr lang="en" sz="1800" dirty="0"/>
              <a:t>Example: You set a target for the average value of transactions. One possible story is that the average is, in fact, above the target. Another is that the average transaction is similar to the target or less than. </a:t>
            </a:r>
            <a:r>
              <a:rPr lang="en" sz="1800" u="sng" dirty="0"/>
              <a:t>Who is right?</a:t>
            </a:r>
            <a:r>
              <a:rPr lang="en" sz="1800" dirty="0"/>
              <a:t> </a:t>
            </a:r>
            <a:r>
              <a:rPr lang="en" sz="1800" u="sng" dirty="0"/>
              <a:t>Does looking at the mean answer?</a:t>
            </a:r>
            <a:r>
              <a:rPr lang="en" sz="1800" dirty="0"/>
              <a:t> </a:t>
            </a:r>
            <a:endParaRPr sz="1800" dirty="0"/>
          </a:p>
          <a:p>
            <a:pPr marL="457200" lvl="0" indent="-311150" rtl="0">
              <a:spcBef>
                <a:spcPts val="0"/>
              </a:spcBef>
              <a:spcAft>
                <a:spcPts val="0"/>
              </a:spcAft>
              <a:buSzPts val="1300"/>
              <a:buChar char="●"/>
            </a:pPr>
            <a:r>
              <a:rPr lang="en" dirty="0"/>
              <a:t>We use hypotheses to design tests with clear outcomes.</a:t>
            </a:r>
            <a:endParaRPr dirty="0"/>
          </a:p>
          <a:p>
            <a:pPr marL="914400" lvl="1" indent="-298450" rtl="0">
              <a:spcBef>
                <a:spcPts val="0"/>
              </a:spcBef>
              <a:spcAft>
                <a:spcPts val="0"/>
              </a:spcAft>
              <a:buSzPts val="1100"/>
              <a:buChar char="○"/>
            </a:pPr>
            <a:r>
              <a:rPr lang="en" sz="1800" dirty="0"/>
              <a:t>Two hypotheses</a:t>
            </a:r>
            <a:endParaRPr sz="1800" dirty="0"/>
          </a:p>
          <a:p>
            <a:pPr marL="914400" lvl="1" indent="-298450" rtl="0">
              <a:spcBef>
                <a:spcPts val="0"/>
              </a:spcBef>
              <a:spcAft>
                <a:spcPts val="0"/>
              </a:spcAft>
              <a:buSzPts val="1100"/>
              <a:buChar char="○"/>
            </a:pPr>
            <a:r>
              <a:rPr lang="en" sz="1800" i="1" dirty="0"/>
              <a:t>One</a:t>
            </a:r>
            <a:r>
              <a:rPr lang="en" sz="1800" dirty="0"/>
              <a:t> </a:t>
            </a:r>
            <a:r>
              <a:rPr lang="en" sz="1800" i="1" dirty="0"/>
              <a:t>must</a:t>
            </a:r>
            <a:r>
              <a:rPr lang="en" sz="1800" dirty="0"/>
              <a:t> be true and </a:t>
            </a:r>
            <a:r>
              <a:rPr lang="en" sz="1800" i="1" dirty="0"/>
              <a:t>both can’t</a:t>
            </a:r>
            <a:r>
              <a:rPr lang="en" sz="1800" dirty="0"/>
              <a:t> be true at the same time.</a:t>
            </a:r>
            <a:endParaRPr sz="1800" dirty="0"/>
          </a:p>
          <a:p>
            <a:pPr marL="457200" lvl="0" indent="-311150" rtl="0">
              <a:spcBef>
                <a:spcPts val="0"/>
              </a:spcBef>
              <a:spcAft>
                <a:spcPts val="0"/>
              </a:spcAft>
              <a:buSzPts val="1300"/>
              <a:buChar char="●"/>
            </a:pPr>
            <a:r>
              <a:rPr lang="en" dirty="0"/>
              <a:t>Alternative Hypothesis (H</a:t>
            </a:r>
            <a:r>
              <a:rPr lang="en" baseline="-25000" dirty="0"/>
              <a:t>1</a:t>
            </a:r>
            <a:r>
              <a:rPr lang="en" dirty="0"/>
              <a:t>): The average is (different than/greater/lesser) than baseline.</a:t>
            </a:r>
            <a:endParaRPr dirty="0"/>
          </a:p>
          <a:p>
            <a:pPr marL="457200" lvl="0" indent="-311150" rtl="0">
              <a:spcBef>
                <a:spcPts val="0"/>
              </a:spcBef>
              <a:spcAft>
                <a:spcPts val="0"/>
              </a:spcAft>
              <a:buSzPts val="1300"/>
              <a:buChar char="●"/>
            </a:pPr>
            <a:r>
              <a:rPr lang="en" dirty="0"/>
              <a:t>Null Hypothesis (H</a:t>
            </a:r>
            <a:r>
              <a:rPr lang="en" baseline="-25000" dirty="0"/>
              <a:t>0</a:t>
            </a:r>
            <a:r>
              <a:rPr lang="en" dirty="0"/>
              <a:t>): Everything else. </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HYPOTHESES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Shape 595"/>
          <p:cNvSpPr txBox="1">
            <a:spLocks noGrp="1"/>
          </p:cNvSpPr>
          <p:nvPr>
            <p:ph type="body" idx="1"/>
          </p:nvPr>
        </p:nvSpPr>
        <p:spPr>
          <a:xfrm>
            <a:off x="311700" y="1457199"/>
            <a:ext cx="6606600" cy="3495801"/>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We use hypotheses to design tests with clear outcomes.</a:t>
            </a:r>
            <a:endParaRPr dirty="0"/>
          </a:p>
          <a:p>
            <a:pPr marL="914400" lvl="1" indent="-298450" rtl="0">
              <a:spcBef>
                <a:spcPts val="0"/>
              </a:spcBef>
              <a:spcAft>
                <a:spcPts val="0"/>
              </a:spcAft>
              <a:buSzPts val="1100"/>
              <a:buChar char="○"/>
            </a:pPr>
            <a:r>
              <a:rPr lang="en" sz="1800" dirty="0"/>
              <a:t>Two hypotheses</a:t>
            </a:r>
            <a:endParaRPr sz="1800" dirty="0"/>
          </a:p>
          <a:p>
            <a:pPr marL="914400" lvl="1" indent="-298450" rtl="0">
              <a:spcBef>
                <a:spcPts val="0"/>
              </a:spcBef>
              <a:spcAft>
                <a:spcPts val="0"/>
              </a:spcAft>
              <a:buSzPts val="1100"/>
              <a:buChar char="○"/>
            </a:pPr>
            <a:r>
              <a:rPr lang="en" sz="1800" i="1" dirty="0"/>
              <a:t>One</a:t>
            </a:r>
            <a:r>
              <a:rPr lang="en" sz="1800" dirty="0"/>
              <a:t> </a:t>
            </a:r>
            <a:r>
              <a:rPr lang="en" sz="1800" i="1" dirty="0"/>
              <a:t>must</a:t>
            </a:r>
            <a:r>
              <a:rPr lang="en" sz="1800" dirty="0"/>
              <a:t> be true and </a:t>
            </a:r>
            <a:r>
              <a:rPr lang="en" sz="1800" i="1" dirty="0"/>
              <a:t>both can’t</a:t>
            </a:r>
            <a:r>
              <a:rPr lang="en" sz="1800" dirty="0"/>
              <a:t> be true at the same time.</a:t>
            </a:r>
            <a:endParaRPr sz="1800" dirty="0"/>
          </a:p>
          <a:p>
            <a:pPr marL="457200" lvl="0" indent="-311150" rtl="0">
              <a:spcBef>
                <a:spcPts val="0"/>
              </a:spcBef>
              <a:spcAft>
                <a:spcPts val="0"/>
              </a:spcAft>
              <a:buSzPts val="1300"/>
              <a:buChar char="●"/>
            </a:pPr>
            <a:r>
              <a:rPr lang="en" dirty="0"/>
              <a:t>Alternative Hypothesis (H</a:t>
            </a:r>
            <a:r>
              <a:rPr lang="en" baseline="-25000" dirty="0"/>
              <a:t>1</a:t>
            </a:r>
            <a:r>
              <a:rPr lang="en" dirty="0"/>
              <a:t>): </a:t>
            </a:r>
            <a:endParaRPr lang="en-US" dirty="0"/>
          </a:p>
          <a:p>
            <a:pPr lvl="1" indent="-311150">
              <a:spcBef>
                <a:spcPts val="0"/>
              </a:spcBef>
              <a:buSzPts val="1300"/>
              <a:buChar char="●"/>
            </a:pPr>
            <a:r>
              <a:rPr lang="en" sz="1800" dirty="0"/>
              <a:t>The average is (different than/greater/lesser) than baseline.</a:t>
            </a:r>
            <a:endParaRPr sz="1800" dirty="0"/>
          </a:p>
          <a:p>
            <a:pPr marL="457200" lvl="0" indent="-311150" rtl="0">
              <a:spcBef>
                <a:spcPts val="0"/>
              </a:spcBef>
              <a:spcAft>
                <a:spcPts val="0"/>
              </a:spcAft>
              <a:buSzPts val="1300"/>
              <a:buChar char="●"/>
            </a:pPr>
            <a:r>
              <a:rPr lang="en" dirty="0"/>
              <a:t>Null Hypothesis (H</a:t>
            </a:r>
            <a:r>
              <a:rPr lang="en" baseline="-25000" dirty="0"/>
              <a:t>0</a:t>
            </a:r>
            <a:r>
              <a:rPr lang="en" dirty="0"/>
              <a:t>): Everything else. </a:t>
            </a: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HYPOTHESES</a:t>
            </a:r>
            <a:endParaRPr lang="en" dirty="0">
              <a:solidFill>
                <a:srgbClr val="FFFFFF"/>
              </a:solidFill>
              <a:latin typeface="Proxima Nova"/>
              <a:ea typeface="Proxima Nova"/>
              <a:cs typeface="Proxima Nova"/>
              <a:sym typeface="Proxima Nova"/>
            </a:endParaRPr>
          </a:p>
        </p:txBody>
      </p:sp>
      <p:pic>
        <p:nvPicPr>
          <p:cNvPr id="4" name="Shape 596"/>
          <p:cNvPicPr preferRelativeResize="0"/>
          <p:nvPr/>
        </p:nvPicPr>
        <p:blipFill>
          <a:blip r:embed="rId3">
            <a:alphaModFix/>
          </a:blip>
          <a:stretch>
            <a:fillRect/>
          </a:stretch>
        </p:blipFill>
        <p:spPr>
          <a:xfrm>
            <a:off x="6918300" y="1638300"/>
            <a:ext cx="2200275" cy="3314700"/>
          </a:xfrm>
          <a:prstGeom prst="rect">
            <a:avLst/>
          </a:prstGeom>
          <a:noFill/>
          <a:ln>
            <a:noFill/>
          </a:ln>
        </p:spPr>
      </p:pic>
    </p:spTree>
    <p:extLst>
      <p:ext uri="{BB962C8B-B14F-4D97-AF65-F5344CB8AC3E}">
        <p14:creationId xmlns:p14="http://schemas.microsoft.com/office/powerpoint/2010/main" val="1689597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Shape 60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Think of P values measuring surprise.</a:t>
            </a:r>
            <a:endParaRPr dirty="0"/>
          </a:p>
          <a:p>
            <a:pPr marL="457200" lvl="0" indent="-311150" rtl="0">
              <a:spcBef>
                <a:spcPts val="0"/>
              </a:spcBef>
              <a:spcAft>
                <a:spcPts val="0"/>
              </a:spcAft>
              <a:buSzPts val="1300"/>
              <a:buChar char="●"/>
            </a:pPr>
            <a:r>
              <a:rPr lang="en" dirty="0"/>
              <a:t>How surprised would you be to see something that happens:</a:t>
            </a:r>
            <a:endParaRPr dirty="0"/>
          </a:p>
          <a:p>
            <a:pPr marL="914400" lvl="1" indent="-298450" rtl="0">
              <a:spcBef>
                <a:spcPts val="0"/>
              </a:spcBef>
              <a:spcAft>
                <a:spcPts val="0"/>
              </a:spcAft>
              <a:buSzPts val="1100"/>
              <a:buChar char="○"/>
            </a:pPr>
            <a:r>
              <a:rPr lang="en" sz="1800" dirty="0"/>
              <a:t>1 out of every 10 times?</a:t>
            </a:r>
            <a:endParaRPr sz="1800" dirty="0"/>
          </a:p>
          <a:p>
            <a:pPr marL="914400" lvl="1" indent="-298450" rtl="0">
              <a:spcBef>
                <a:spcPts val="0"/>
              </a:spcBef>
              <a:spcAft>
                <a:spcPts val="0"/>
              </a:spcAft>
              <a:buSzPts val="1100"/>
              <a:buChar char="○"/>
            </a:pPr>
            <a:r>
              <a:rPr lang="en" sz="1800" dirty="0"/>
              <a:t>1 out of every 1,000 times?</a:t>
            </a:r>
            <a:endParaRPr sz="1800" dirty="0"/>
          </a:p>
          <a:p>
            <a:pPr marL="914400" lvl="1" indent="-298450" rtl="0">
              <a:spcBef>
                <a:spcPts val="0"/>
              </a:spcBef>
              <a:spcAft>
                <a:spcPts val="0"/>
              </a:spcAft>
              <a:buSzPts val="1100"/>
              <a:buChar char="○"/>
            </a:pPr>
            <a:r>
              <a:rPr lang="en" sz="1800" dirty="0"/>
              <a:t>1 out of every billion times?</a:t>
            </a:r>
            <a:endParaRPr sz="1800" dirty="0"/>
          </a:p>
          <a:p>
            <a:pPr marL="0" lvl="0" indent="0">
              <a:spcBef>
                <a:spcPts val="1600"/>
              </a:spcBef>
              <a:spcAft>
                <a:spcPts val="1600"/>
              </a:spcAft>
              <a:buNone/>
            </a:pP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 VALUES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Shape 60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Our tools provide a p-value as output. That p-values says “If we assume H</a:t>
            </a:r>
            <a:r>
              <a:rPr lang="en" baseline="-25000" dirty="0"/>
              <a:t>0</a:t>
            </a:r>
            <a:r>
              <a:rPr lang="en" dirty="0"/>
              <a:t> is true, this is how surprising your data would be”.</a:t>
            </a:r>
            <a:endParaRPr dirty="0"/>
          </a:p>
          <a:p>
            <a:pPr marL="457200" lvl="0" indent="-311150" rtl="0">
              <a:spcBef>
                <a:spcPts val="0"/>
              </a:spcBef>
              <a:spcAft>
                <a:spcPts val="0"/>
              </a:spcAft>
              <a:buSzPts val="1300"/>
              <a:buChar char="●"/>
            </a:pPr>
            <a:r>
              <a:rPr lang="en" dirty="0"/>
              <a:t>High p-value -&gt; The data is not that surprising if we assume H</a:t>
            </a:r>
            <a:r>
              <a:rPr lang="en" baseline="-25000" dirty="0"/>
              <a:t>0</a:t>
            </a:r>
            <a:r>
              <a:rPr lang="en" dirty="0"/>
              <a:t>, so we should stick with it.</a:t>
            </a:r>
            <a:endParaRPr dirty="0"/>
          </a:p>
          <a:p>
            <a:pPr marL="457200" lvl="0" indent="-311150">
              <a:spcBef>
                <a:spcPts val="0"/>
              </a:spcBef>
              <a:spcAft>
                <a:spcPts val="0"/>
              </a:spcAft>
              <a:buSzPts val="1300"/>
              <a:buChar char="●"/>
            </a:pPr>
            <a:r>
              <a:rPr lang="en" dirty="0"/>
              <a:t>Low p-value -&gt; The data is surprising if we assume H</a:t>
            </a:r>
            <a:r>
              <a:rPr lang="en" baseline="-25000" dirty="0"/>
              <a:t>0</a:t>
            </a:r>
            <a:r>
              <a:rPr lang="en" dirty="0"/>
              <a:t>. Consider accepting H</a:t>
            </a:r>
            <a:r>
              <a:rPr lang="en" baseline="-25000" dirty="0"/>
              <a:t>1</a:t>
            </a:r>
            <a:r>
              <a:rPr lang="en" dirty="0"/>
              <a:t>.</a:t>
            </a:r>
            <a:endParaRPr dirty="0"/>
          </a:p>
          <a:p>
            <a:pPr marL="0" lvl="0" indent="0">
              <a:spcBef>
                <a:spcPts val="1600"/>
              </a:spcBef>
              <a:spcAft>
                <a:spcPts val="1600"/>
              </a:spcAft>
              <a:buNone/>
            </a:pPr>
            <a:endParaRPr dirty="0"/>
          </a:p>
        </p:txBody>
      </p:sp>
      <p:sp>
        <p:nvSpPr>
          <p:cNvPr id="4"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 VALUES</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211274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7" name="Group 6"/>
          <p:cNvGrpSpPr/>
          <p:nvPr/>
        </p:nvGrpSpPr>
        <p:grpSpPr>
          <a:xfrm>
            <a:off x="1037574" y="2308716"/>
            <a:ext cx="7068852" cy="992834"/>
            <a:chOff x="1037574" y="2308716"/>
            <a:chExt cx="7068852" cy="992834"/>
          </a:xfrm>
        </p:grpSpPr>
        <p:sp>
          <p:nvSpPr>
            <p:cNvPr id="108"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109"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110"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111"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112"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113" name="Shape 113"/>
            <p:cNvCxnSpPr>
              <a:stCxn id="108" idx="3"/>
              <a:endCxn id="109" idx="1"/>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4" name="Shape 114"/>
            <p:cNvCxnSpPr>
              <a:stCxn id="109" idx="3"/>
              <a:endCxn id="110" idx="1"/>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5" name="Shape 115"/>
            <p:cNvCxnSpPr>
              <a:stCxn id="110" idx="3"/>
              <a:endCxn id="111" idx="1"/>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116" name="Shape 116"/>
            <p:cNvCxnSpPr>
              <a:stCxn id="111" idx="3"/>
              <a:endCxn id="112" idx="1"/>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
        <p:nvSpPr>
          <p:cNvPr id="1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TODAY</a:t>
            </a:r>
            <a:endParaRPr lang="en" dirty="0">
              <a:solidFill>
                <a:srgbClr val="FFFFFF"/>
              </a:solidFill>
              <a:latin typeface="Proxima Nova"/>
              <a:ea typeface="Proxima Nova"/>
              <a:cs typeface="Proxima Nova"/>
              <a:sym typeface="Proxima Nova"/>
            </a:endParaRPr>
          </a:p>
        </p:txBody>
      </p:sp>
      <p:grpSp>
        <p:nvGrpSpPr>
          <p:cNvPr id="2" name="Group 1"/>
          <p:cNvGrpSpPr/>
          <p:nvPr/>
        </p:nvGrpSpPr>
        <p:grpSpPr>
          <a:xfrm>
            <a:off x="1037573" y="3477717"/>
            <a:ext cx="4085259" cy="1199386"/>
            <a:chOff x="1037573" y="3477717"/>
            <a:chExt cx="4085259" cy="1199386"/>
          </a:xfrm>
        </p:grpSpPr>
        <p:sp>
          <p:nvSpPr>
            <p:cNvPr id="13" name="Shape 153"/>
            <p:cNvSpPr/>
            <p:nvPr/>
          </p:nvSpPr>
          <p:spPr>
            <a:xfrm rot="-5400000">
              <a:off x="2759953" y="1755337"/>
              <a:ext cx="640500" cy="4085259"/>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54"/>
            <p:cNvSpPr txBox="1"/>
            <p:nvPr/>
          </p:nvSpPr>
          <p:spPr>
            <a:xfrm>
              <a:off x="2660203" y="4294383"/>
              <a:ext cx="840000" cy="38272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t>Today</a:t>
              </a:r>
              <a:endParaRPr dirty="0"/>
            </a:p>
          </p:txBody>
        </p:sp>
      </p:grpSp>
    </p:spTree>
    <p:extLst>
      <p:ext uri="{BB962C8B-B14F-4D97-AF65-F5344CB8AC3E}">
        <p14:creationId xmlns:p14="http://schemas.microsoft.com/office/powerpoint/2010/main" val="95173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Shape 60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buNone/>
            </a:pPr>
            <a:r>
              <a:rPr lang="en" dirty="0"/>
              <a:t>Steps</a:t>
            </a:r>
          </a:p>
          <a:p>
            <a:pPr lvl="0">
              <a:buAutoNum type="arabicPeriod"/>
            </a:pPr>
            <a:r>
              <a:rPr lang="en" dirty="0"/>
              <a:t>Form a hypothesis.</a:t>
            </a:r>
          </a:p>
          <a:p>
            <a:pPr lvl="0">
              <a:buAutoNum type="arabicPeriod"/>
            </a:pPr>
            <a:r>
              <a:rPr lang="en" dirty="0"/>
              <a:t>Form a null hypothesis that represents the default assumption.</a:t>
            </a:r>
          </a:p>
          <a:p>
            <a:pPr lvl="0">
              <a:buAutoNum type="arabicPeriod"/>
            </a:pPr>
            <a:r>
              <a:rPr lang="en" dirty="0"/>
              <a:t>Use a t-test to measure your p-value: how surprising the results would be if the null hypothesis were true.</a:t>
            </a:r>
          </a:p>
          <a:p>
            <a:pPr lvl="0">
              <a:buAutoNum type="arabicPeriod"/>
            </a:pPr>
            <a:r>
              <a:rPr lang="en" dirty="0"/>
              <a:t>Reject H</a:t>
            </a:r>
            <a:r>
              <a:rPr lang="en" baseline="-25000" dirty="0"/>
              <a:t>0</a:t>
            </a:r>
            <a:r>
              <a:rPr lang="en" dirty="0"/>
              <a:t> if your p-value is sufficiently low.</a:t>
            </a:r>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Shape 60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Example</a:t>
            </a:r>
            <a:endParaRPr dirty="0"/>
          </a:p>
          <a:p>
            <a:pPr marL="457200" lvl="0" indent="-311150" rtl="0">
              <a:spcBef>
                <a:spcPts val="1600"/>
              </a:spcBef>
              <a:spcAft>
                <a:spcPts val="0"/>
              </a:spcAft>
              <a:buSzPts val="1300"/>
              <a:buAutoNum type="arabicPeriod"/>
            </a:pPr>
            <a:r>
              <a:rPr lang="en" dirty="0"/>
              <a:t>H</a:t>
            </a:r>
            <a:r>
              <a:rPr lang="en" baseline="-25000" dirty="0"/>
              <a:t>1</a:t>
            </a:r>
            <a:r>
              <a:rPr lang="en" dirty="0"/>
              <a:t>: The average </a:t>
            </a:r>
            <a:r>
              <a:rPr lang="en" dirty="0" err="1"/>
              <a:t>SalePrice</a:t>
            </a:r>
            <a:r>
              <a:rPr lang="en" dirty="0"/>
              <a:t> is above $180,000.</a:t>
            </a:r>
            <a:endParaRPr dirty="0"/>
          </a:p>
          <a:p>
            <a:pPr marL="457200" lvl="0" indent="-311150" rtl="0">
              <a:spcBef>
                <a:spcPts val="0"/>
              </a:spcBef>
              <a:spcAft>
                <a:spcPts val="0"/>
              </a:spcAft>
              <a:buSzPts val="1300"/>
              <a:buAutoNum type="arabicPeriod"/>
            </a:pPr>
            <a:r>
              <a:rPr lang="en" dirty="0"/>
              <a:t>H</a:t>
            </a:r>
            <a:r>
              <a:rPr lang="en" baseline="-25000" dirty="0"/>
              <a:t>0</a:t>
            </a:r>
            <a:r>
              <a:rPr lang="en" dirty="0"/>
              <a:t>: The average </a:t>
            </a:r>
            <a:r>
              <a:rPr lang="en" dirty="0" err="1"/>
              <a:t>SalePrice</a:t>
            </a:r>
            <a:r>
              <a:rPr lang="en" dirty="0"/>
              <a:t> is below or similar to $180,000.</a:t>
            </a:r>
            <a:endParaRPr dirty="0"/>
          </a:p>
          <a:p>
            <a:pPr marL="457200" lvl="0" indent="-311150" rtl="0">
              <a:spcBef>
                <a:spcPts val="0"/>
              </a:spcBef>
              <a:spcAft>
                <a:spcPts val="0"/>
              </a:spcAft>
              <a:buSzPts val="1300"/>
              <a:buAutoNum type="arabicPeriod"/>
            </a:pPr>
            <a:r>
              <a:rPr lang="en" dirty="0"/>
              <a:t>The t-test assigns p=0.09 , meaning we would expect results like this 9% of the time if H</a:t>
            </a:r>
            <a:r>
              <a:rPr lang="en" baseline="-25000" dirty="0"/>
              <a:t>0</a:t>
            </a:r>
            <a:r>
              <a:rPr lang="en" dirty="0"/>
              <a:t> is true.</a:t>
            </a:r>
            <a:endParaRPr dirty="0"/>
          </a:p>
          <a:p>
            <a:pPr marL="457200" lvl="0" indent="-311150" rtl="0">
              <a:spcBef>
                <a:spcPts val="0"/>
              </a:spcBef>
              <a:spcAft>
                <a:spcPts val="0"/>
              </a:spcAft>
              <a:buSzPts val="1300"/>
              <a:buAutoNum type="arabicPeriod"/>
            </a:pPr>
            <a:r>
              <a:rPr lang="en" dirty="0"/>
              <a:t>The p value is too high so we keep H</a:t>
            </a:r>
            <a:r>
              <a:rPr lang="en" baseline="-25000" dirty="0"/>
              <a:t>0</a:t>
            </a:r>
            <a:r>
              <a:rPr lang="en" dirty="0"/>
              <a:t>. </a:t>
            </a:r>
            <a:endParaRPr dirty="0"/>
          </a:p>
          <a:p>
            <a:pPr marL="0" lvl="0" indent="0">
              <a:spcBef>
                <a:spcPts val="1600"/>
              </a:spcBef>
              <a:spcAft>
                <a:spcPts val="1600"/>
              </a:spcAft>
              <a:buNone/>
            </a:pPr>
            <a:endParaRPr dirty="0"/>
          </a:p>
        </p:txBody>
      </p:sp>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174719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5" name="Shape 615"/>
          <p:cNvSpPr txBox="1">
            <a:spLocks noGrp="1"/>
          </p:cNvSpPr>
          <p:nvPr>
            <p:ph type="body" idx="1"/>
          </p:nvPr>
        </p:nvSpPr>
        <p:spPr>
          <a:xfrm>
            <a:off x="311700" y="1457199"/>
            <a:ext cx="5386456" cy="3495801"/>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Free tool that you can download here: </a:t>
            </a:r>
            <a:r>
              <a:rPr lang="en" u="sng" dirty="0">
                <a:solidFill>
                  <a:schemeClr val="hlink"/>
                </a:solidFill>
                <a:hlinkClick r:id="rId3"/>
              </a:rPr>
              <a:t>http://www.real-statistics.com/real-statistics-resource-pack/</a:t>
            </a:r>
            <a:endParaRPr dirty="0"/>
          </a:p>
          <a:p>
            <a:pPr marL="457200" lvl="0" indent="-311150" rtl="0">
              <a:spcBef>
                <a:spcPts val="0"/>
              </a:spcBef>
              <a:spcAft>
                <a:spcPts val="0"/>
              </a:spcAft>
              <a:buSzPts val="1300"/>
              <a:buChar char="●"/>
            </a:pPr>
            <a:r>
              <a:rPr lang="en" dirty="0"/>
              <a:t>Activate with ctrl-m</a:t>
            </a:r>
            <a:endParaRPr dirty="0"/>
          </a:p>
        </p:txBody>
      </p:sp>
      <p:pic>
        <p:nvPicPr>
          <p:cNvPr id="616" name="Shape 616"/>
          <p:cNvPicPr preferRelativeResize="0"/>
          <p:nvPr/>
        </p:nvPicPr>
        <p:blipFill>
          <a:blip r:embed="rId4">
            <a:alphaModFix/>
          </a:blip>
          <a:stretch>
            <a:fillRect/>
          </a:stretch>
        </p:blipFill>
        <p:spPr>
          <a:xfrm>
            <a:off x="5454975" y="2151000"/>
            <a:ext cx="3689025" cy="2992500"/>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REAL STATISTICS RESOURCE PACK</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body" idx="1"/>
          </p:nvPr>
        </p:nvSpPr>
        <p:spPr>
          <a:xfrm>
            <a:off x="311700" y="1457199"/>
            <a:ext cx="7735020" cy="3495801"/>
          </a:xfrm>
          <a:prstGeom prst="rect">
            <a:avLst/>
          </a:prstGeom>
        </p:spPr>
        <p:txBody>
          <a:bodyPr spcFirstLastPara="1" wrap="square" lIns="91425" tIns="91425" rIns="91425" bIns="91425" anchor="t" anchorCtr="0">
            <a:noAutofit/>
          </a:bodyPr>
          <a:lstStyle/>
          <a:p>
            <a:r>
              <a:rPr lang="en" dirty="0"/>
              <a:t>Activate Real Statistics with command-m or control-m.</a:t>
            </a:r>
            <a:endParaRPr dirty="0"/>
          </a:p>
          <a:p>
            <a:r>
              <a:rPr lang="en" dirty="0" err="1"/>
              <a:t>Misc</a:t>
            </a:r>
            <a:r>
              <a:rPr lang="en" dirty="0"/>
              <a:t> -&gt; T Test and Non-parametric </a:t>
            </a:r>
            <a:r>
              <a:rPr lang="en-US" dirty="0"/>
              <a:t>                     </a:t>
            </a:r>
            <a:r>
              <a:rPr lang="en" dirty="0"/>
              <a:t>Equivalents</a:t>
            </a:r>
            <a:endParaRPr dirty="0"/>
          </a:p>
          <a:p>
            <a:r>
              <a:rPr lang="en" dirty="0"/>
              <a:t>For comparing to a baseline, select </a:t>
            </a:r>
            <a:r>
              <a:rPr lang="en-US" dirty="0"/>
              <a:t>                                  </a:t>
            </a:r>
            <a:r>
              <a:rPr lang="en" dirty="0"/>
              <a:t>One Sample and enter a Hypothesis </a:t>
            </a:r>
            <a:r>
              <a:rPr lang="en-US" dirty="0"/>
              <a:t>                                 </a:t>
            </a:r>
            <a:r>
              <a:rPr lang="en" dirty="0"/>
              <a:t>Mean.</a:t>
            </a:r>
            <a:endParaRPr dirty="0"/>
          </a:p>
        </p:txBody>
      </p:sp>
      <p:pic>
        <p:nvPicPr>
          <p:cNvPr id="623" name="Shape 623"/>
          <p:cNvPicPr preferRelativeResize="0">
            <a:picLocks noChangeAspect="1"/>
          </p:cNvPicPr>
          <p:nvPr/>
        </p:nvPicPr>
        <p:blipFill>
          <a:blip r:embed="rId3">
            <a:alphaModFix/>
          </a:blip>
          <a:stretch>
            <a:fillRect/>
          </a:stretch>
        </p:blipFill>
        <p:spPr>
          <a:xfrm>
            <a:off x="5852160" y="2136035"/>
            <a:ext cx="3182984" cy="3007465"/>
          </a:xfrm>
          <a:prstGeom prst="rect">
            <a:avLst/>
          </a:prstGeom>
          <a:noFill/>
          <a:ln>
            <a:noFill/>
          </a:ln>
        </p:spPr>
      </p:pic>
      <p:sp>
        <p:nvSpPr>
          <p:cNvPr id="5"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Shape 6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Summary stats</a:t>
            </a:r>
            <a:endParaRPr dirty="0"/>
          </a:p>
          <a:p>
            <a:pPr marL="457200" lvl="0" indent="-311150" rtl="0">
              <a:spcBef>
                <a:spcPts val="0"/>
              </a:spcBef>
              <a:spcAft>
                <a:spcPts val="0"/>
              </a:spcAft>
              <a:buSzPts val="1300"/>
              <a:buChar char="●"/>
            </a:pPr>
            <a:r>
              <a:rPr lang="en" dirty="0"/>
              <a:t>One tail: when we care about greater than only or lesser than only.</a:t>
            </a:r>
            <a:endParaRPr dirty="0"/>
          </a:p>
          <a:p>
            <a:pPr marL="457200" lvl="0" indent="-311150" rtl="0">
              <a:spcBef>
                <a:spcPts val="0"/>
              </a:spcBef>
              <a:spcAft>
                <a:spcPts val="0"/>
              </a:spcAft>
              <a:buSzPts val="1300"/>
              <a:buChar char="●"/>
            </a:pPr>
            <a:r>
              <a:rPr lang="en" dirty="0"/>
              <a:t>Two tail: when we care about whether the mean is different in either direction.</a:t>
            </a:r>
            <a:endParaRPr dirty="0"/>
          </a:p>
        </p:txBody>
      </p:sp>
      <p:pic>
        <p:nvPicPr>
          <p:cNvPr id="630" name="Shape 630"/>
          <p:cNvPicPr preferRelativeResize="0">
            <a:picLocks noChangeAspect="1"/>
          </p:cNvPicPr>
          <p:nvPr/>
        </p:nvPicPr>
        <p:blipFill>
          <a:blip r:embed="rId3">
            <a:alphaModFix/>
          </a:blip>
          <a:stretch>
            <a:fillRect/>
          </a:stretch>
        </p:blipFill>
        <p:spPr>
          <a:xfrm>
            <a:off x="4032053" y="3348585"/>
            <a:ext cx="5003091" cy="1604415"/>
          </a:xfrm>
          <a:prstGeom prst="rect">
            <a:avLst/>
          </a:prstGeom>
          <a:noFill/>
          <a:ln>
            <a:noFill/>
          </a:ln>
        </p:spPr>
      </p:pic>
      <p:sp>
        <p:nvSpPr>
          <p:cNvPr id="8"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 BASELINE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9" name="Shape 6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Before running tests, plan your p-value cutoff, two-tailed vs one-tailed, and other details.</a:t>
            </a:r>
            <a:endParaRPr dirty="0"/>
          </a:p>
          <a:p>
            <a:pPr marL="914400" lvl="1" indent="-298450" rtl="0">
              <a:spcBef>
                <a:spcPts val="0"/>
              </a:spcBef>
              <a:spcAft>
                <a:spcPts val="0"/>
              </a:spcAft>
              <a:buSzPts val="1100"/>
              <a:buChar char="○"/>
            </a:pPr>
            <a:r>
              <a:rPr lang="en" sz="1800" dirty="0"/>
              <a:t>If not, it’s tempting to move the goalposts after results are seen.</a:t>
            </a:r>
            <a:endParaRPr sz="1800" dirty="0"/>
          </a:p>
          <a:p>
            <a:pPr marL="457200" lvl="0" indent="-311150" rtl="0">
              <a:spcBef>
                <a:spcPts val="0"/>
              </a:spcBef>
              <a:spcAft>
                <a:spcPts val="0"/>
              </a:spcAft>
              <a:buSzPts val="1300"/>
              <a:buChar char="●"/>
            </a:pPr>
            <a:r>
              <a:rPr lang="en" dirty="0"/>
              <a:t>Set p-value cutoff according to your circumstances.</a:t>
            </a:r>
            <a:endParaRPr dirty="0"/>
          </a:p>
          <a:p>
            <a:pPr marL="914400" lvl="1" indent="-298450" rtl="0">
              <a:spcBef>
                <a:spcPts val="0"/>
              </a:spcBef>
              <a:spcAft>
                <a:spcPts val="0"/>
              </a:spcAft>
              <a:buSzPts val="1100"/>
              <a:buChar char="○"/>
            </a:pPr>
            <a:r>
              <a:rPr lang="en" sz="1800" dirty="0"/>
              <a:t>P &lt;= 0.05 : Willing to accept hypothesis on relatively weak evidence</a:t>
            </a:r>
            <a:endParaRPr sz="1800" dirty="0"/>
          </a:p>
          <a:p>
            <a:pPr marL="914400" lvl="1" indent="-298450" rtl="0">
              <a:spcBef>
                <a:spcPts val="0"/>
              </a:spcBef>
              <a:spcAft>
                <a:spcPts val="0"/>
              </a:spcAft>
              <a:buSzPts val="1100"/>
              <a:buChar char="○"/>
            </a:pPr>
            <a:r>
              <a:rPr lang="en" sz="1800" dirty="0"/>
              <a:t>P &lt;= 0.01 : Willing to accept hypothesis on strong evidence</a:t>
            </a:r>
            <a:endParaRPr sz="1800" dirty="0"/>
          </a:p>
          <a:p>
            <a:pPr marL="914400" lvl="1" indent="-298450" rtl="0">
              <a:spcBef>
                <a:spcPts val="0"/>
              </a:spcBef>
              <a:spcAft>
                <a:spcPts val="0"/>
              </a:spcAft>
              <a:buSzPts val="1100"/>
              <a:buChar char="○"/>
            </a:pPr>
            <a:r>
              <a:rPr lang="en" sz="1800" dirty="0"/>
              <a:t>P &lt;= 0.001 : Willing to accept hypothesis on very strong evidence</a:t>
            </a:r>
            <a:endParaRPr sz="1800" dirty="0"/>
          </a:p>
          <a:p>
            <a:pPr marL="457200" lvl="0" indent="-311150" rtl="0">
              <a:spcBef>
                <a:spcPts val="0"/>
              </a:spcBef>
              <a:spcAft>
                <a:spcPts val="0"/>
              </a:spcAft>
              <a:buSzPts val="1300"/>
              <a:buChar char="●"/>
            </a:pPr>
            <a:r>
              <a:rPr lang="en" dirty="0"/>
              <a:t>Watch out for multiple comparisons!</a:t>
            </a:r>
            <a:endParaRPr dirty="0"/>
          </a:p>
          <a:p>
            <a:pPr marL="914400" lvl="1" indent="-298450" rtl="0">
              <a:spcBef>
                <a:spcPts val="0"/>
              </a:spcBef>
              <a:spcAft>
                <a:spcPts val="0"/>
              </a:spcAft>
              <a:buSzPts val="1100"/>
              <a:buChar char="○"/>
            </a:pPr>
            <a:r>
              <a:rPr lang="en" sz="1800" dirty="0"/>
              <a:t>P = 0.05 means that we would expect to see this pattern 5% of the time, even when our theory is wrong! What if we ran 20+ tests?</a:t>
            </a:r>
            <a:endParaRPr sz="1800" dirty="0"/>
          </a:p>
        </p:txBody>
      </p:sp>
      <p:sp>
        <p:nvSpPr>
          <p:cNvPr id="4"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solidFill>
                  <a:srgbClr val="FFFFFF"/>
                </a:solidFill>
                <a:latin typeface="Proxima Nova"/>
                <a:ea typeface="Proxima Nova"/>
                <a:cs typeface="Proxima Nova"/>
                <a:sym typeface="Proxima Nova"/>
              </a:rPr>
              <a:t>COMPARING </a:t>
            </a:r>
            <a:r>
              <a:rPr lang="en-US" dirty="0">
                <a:solidFill>
                  <a:srgbClr val="FFFFFF"/>
                </a:solidFill>
                <a:latin typeface="Proxima Nova"/>
                <a:ea typeface="Proxima Nova"/>
                <a:cs typeface="Proxima Nova"/>
                <a:sym typeface="Proxima Nova"/>
              </a:rPr>
              <a:t>AGAINST </a:t>
            </a:r>
            <a:r>
              <a:rPr lang="en-US">
                <a:solidFill>
                  <a:srgbClr val="FFFFFF"/>
                </a:solidFill>
                <a:latin typeface="Proxima Nova"/>
                <a:ea typeface="Proxima Nova"/>
                <a:cs typeface="Proxima Nova"/>
                <a:sym typeface="Proxima Nova"/>
              </a:rPr>
              <a:t>A BASELINE: GOTCHAS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Shape 644"/>
          <p:cNvPicPr preferRelativeResize="0"/>
          <p:nvPr/>
        </p:nvPicPr>
        <p:blipFill>
          <a:blip r:embed="rId3">
            <a:alphaModFix/>
          </a:blip>
          <a:stretch>
            <a:fillRect/>
          </a:stretch>
        </p:blipFill>
        <p:spPr>
          <a:xfrm>
            <a:off x="363625" y="0"/>
            <a:ext cx="3924946" cy="5143499"/>
          </a:xfrm>
          <a:prstGeom prst="rect">
            <a:avLst/>
          </a:prstGeom>
          <a:noFill/>
          <a:ln>
            <a:noFill/>
          </a:ln>
        </p:spPr>
      </p:pic>
      <p:pic>
        <p:nvPicPr>
          <p:cNvPr id="645" name="Shape 645"/>
          <p:cNvPicPr preferRelativeResize="0"/>
          <p:nvPr/>
        </p:nvPicPr>
        <p:blipFill>
          <a:blip r:embed="rId4">
            <a:alphaModFix/>
          </a:blip>
          <a:stretch>
            <a:fillRect/>
          </a:stretch>
        </p:blipFill>
        <p:spPr>
          <a:xfrm>
            <a:off x="4941600" y="0"/>
            <a:ext cx="3677693" cy="5143499"/>
          </a:xfrm>
          <a:prstGeom prst="rect">
            <a:avLst/>
          </a:prstGeom>
          <a:noFill/>
          <a:ln>
            <a:noFill/>
          </a:ln>
        </p:spPr>
      </p:pic>
      <p:sp>
        <p:nvSpPr>
          <p:cNvPr id="3" name="Text Placeholder 2"/>
          <p:cNvSpPr>
            <a:spLocks noGrp="1"/>
          </p:cNvSpPr>
          <p:nvPr>
            <p:ph type="body" idx="1"/>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Shape 65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 Why compare groups?</a:t>
            </a:r>
            <a:endParaRPr/>
          </a:p>
          <a:p>
            <a:pPr marL="914400" lvl="1" indent="-298450" rtl="0">
              <a:spcBef>
                <a:spcPts val="0"/>
              </a:spcBef>
              <a:spcAft>
                <a:spcPts val="0"/>
              </a:spcAft>
              <a:buSzPts val="1100"/>
              <a:buChar char="○"/>
            </a:pPr>
            <a:r>
              <a:rPr lang="en"/>
              <a:t>Any time you want to compare between two similar groupings of data (more than two will have to wait for another time). </a:t>
            </a:r>
            <a:endParaRPr/>
          </a:p>
          <a:p>
            <a:pPr marL="914400" lvl="1" indent="-298450" rtl="0">
              <a:spcBef>
                <a:spcPts val="0"/>
              </a:spcBef>
              <a:spcAft>
                <a:spcPts val="0"/>
              </a:spcAft>
              <a:buSzPts val="1100"/>
              <a:buChar char="○"/>
            </a:pPr>
            <a:r>
              <a:rPr lang="en"/>
              <a:t>Test an intervention (often called A/B testing): If we try a new method for X, does the average  outcome change?</a:t>
            </a:r>
            <a:endParaRPr/>
          </a:p>
          <a:p>
            <a:pPr marL="914400" lvl="1" indent="-298450" rtl="0">
              <a:spcBef>
                <a:spcPts val="0"/>
              </a:spcBef>
              <a:spcAft>
                <a:spcPts val="0"/>
              </a:spcAft>
              <a:buSzPts val="1100"/>
              <a:buChar char="○"/>
            </a:pPr>
            <a:r>
              <a:rPr lang="en"/>
              <a:t>Provides clear, interpretable test and results.</a:t>
            </a:r>
            <a:endParaRPr/>
          </a:p>
          <a:p>
            <a:pPr marL="914400" lvl="1" indent="-298450" rtl="0">
              <a:spcBef>
                <a:spcPts val="0"/>
              </a:spcBef>
              <a:spcAft>
                <a:spcPts val="0"/>
              </a:spcAft>
              <a:buSzPts val="1100"/>
              <a:buChar char="○"/>
            </a:pPr>
            <a:r>
              <a:rPr lang="en"/>
              <a:t>Can be used as an exploratory step to decide if groups can be combined.</a:t>
            </a:r>
            <a:endParaRPr/>
          </a:p>
        </p:txBody>
      </p:sp>
      <p:sp>
        <p:nvSpPr>
          <p:cNvPr id="652" name="Shape 652"/>
          <p:cNvSpPr/>
          <p:nvPr/>
        </p:nvSpPr>
        <p:spPr>
          <a:xfrm>
            <a:off x="7332200" y="200615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Detect Outliers</a:t>
            </a:r>
            <a:endParaRPr/>
          </a:p>
        </p:txBody>
      </p:sp>
      <p:sp>
        <p:nvSpPr>
          <p:cNvPr id="653" name="Shape 653"/>
          <p:cNvSpPr/>
          <p:nvPr/>
        </p:nvSpPr>
        <p:spPr>
          <a:xfrm>
            <a:off x="7332200" y="266230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Compare against baseline</a:t>
            </a:r>
            <a:endParaRPr/>
          </a:p>
        </p:txBody>
      </p:sp>
      <p:sp>
        <p:nvSpPr>
          <p:cNvPr id="654" name="Shape 654"/>
          <p:cNvSpPr/>
          <p:nvPr/>
        </p:nvSpPr>
        <p:spPr>
          <a:xfrm>
            <a:off x="7332200" y="3318450"/>
            <a:ext cx="1555500" cy="495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Compare groups</a:t>
            </a:r>
            <a:endParaRPr/>
          </a:p>
        </p:txBody>
      </p:sp>
      <p:sp>
        <p:nvSpPr>
          <p:cNvPr id="655" name="Shape 655"/>
          <p:cNvSpPr/>
          <p:nvPr/>
        </p:nvSpPr>
        <p:spPr>
          <a:xfrm>
            <a:off x="7332200" y="3974600"/>
            <a:ext cx="1555500" cy="49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Quantify Relationships</a:t>
            </a:r>
            <a:endParaRPr/>
          </a:p>
        </p:txBody>
      </p:sp>
      <p:sp>
        <p:nvSpPr>
          <p:cNvPr id="8"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COMPARING GROUPS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1" name="Shape 66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Important difference from baseline comparison is that we’re comparing </a:t>
            </a:r>
            <a:r>
              <a:rPr lang="en" u="sng" dirty="0"/>
              <a:t>two</a:t>
            </a:r>
            <a:r>
              <a:rPr lang="en" dirty="0"/>
              <a:t> columns.</a:t>
            </a:r>
            <a:endParaRPr dirty="0"/>
          </a:p>
          <a:p>
            <a:pPr marL="457200" lvl="0" indent="-311150" rtl="0">
              <a:spcBef>
                <a:spcPts val="0"/>
              </a:spcBef>
              <a:spcAft>
                <a:spcPts val="0"/>
              </a:spcAft>
              <a:buSzPts val="1300"/>
              <a:buChar char="●"/>
            </a:pPr>
            <a:r>
              <a:rPr lang="en" dirty="0"/>
              <a:t>Suggestion: </a:t>
            </a:r>
            <a:endParaRPr dirty="0"/>
          </a:p>
          <a:p>
            <a:pPr marL="914400" lvl="1" indent="-298450" rtl="0">
              <a:spcBef>
                <a:spcPts val="0"/>
              </a:spcBef>
              <a:spcAft>
                <a:spcPts val="0"/>
              </a:spcAft>
              <a:buSzPts val="1100"/>
              <a:buChar char="○"/>
            </a:pPr>
            <a:r>
              <a:rPr lang="en" sz="1800" dirty="0"/>
              <a:t>Use tidy data format (from earlier).</a:t>
            </a:r>
            <a:endParaRPr sz="1800" dirty="0"/>
          </a:p>
          <a:p>
            <a:pPr marL="914400" lvl="1" indent="-298450" rtl="0">
              <a:spcBef>
                <a:spcPts val="0"/>
              </a:spcBef>
              <a:spcAft>
                <a:spcPts val="0"/>
              </a:spcAft>
              <a:buSzPts val="1100"/>
              <a:buChar char="○"/>
            </a:pPr>
            <a:r>
              <a:rPr lang="en" sz="1800" dirty="0"/>
              <a:t>Use 2 features</a:t>
            </a:r>
            <a:endParaRPr sz="1800" dirty="0"/>
          </a:p>
          <a:p>
            <a:pPr marL="1371600" lvl="2" indent="-298450" rtl="0">
              <a:spcBef>
                <a:spcPts val="0"/>
              </a:spcBef>
              <a:spcAft>
                <a:spcPts val="0"/>
              </a:spcAft>
              <a:buSzPts val="1100"/>
              <a:buChar char="■"/>
            </a:pPr>
            <a:r>
              <a:rPr lang="en" sz="1800" dirty="0"/>
              <a:t>Feature you want to compare</a:t>
            </a:r>
            <a:endParaRPr sz="1800" dirty="0"/>
          </a:p>
          <a:p>
            <a:pPr marL="1371600" lvl="2" indent="-298450" rtl="0">
              <a:spcBef>
                <a:spcPts val="0"/>
              </a:spcBef>
              <a:spcAft>
                <a:spcPts val="0"/>
              </a:spcAft>
              <a:buSzPts val="1100"/>
              <a:buChar char="■"/>
            </a:pPr>
            <a:r>
              <a:rPr lang="en" sz="1800" dirty="0"/>
              <a:t>Feature you want to use to divide groups</a:t>
            </a:r>
            <a:endParaRPr sz="1800" dirty="0"/>
          </a:p>
          <a:p>
            <a:pPr marL="914400" lvl="1" indent="-298450">
              <a:spcBef>
                <a:spcPts val="0"/>
              </a:spcBef>
              <a:spcAft>
                <a:spcPts val="0"/>
              </a:spcAft>
              <a:buSzPts val="1100"/>
              <a:buChar char="○"/>
            </a:pPr>
            <a:r>
              <a:rPr lang="en" sz="1800" dirty="0"/>
              <a:t>Use filters and copy/paste to form groups (example in a moment).</a:t>
            </a:r>
            <a:endParaRPr sz="1800" dirty="0"/>
          </a:p>
        </p:txBody>
      </p:sp>
      <p:sp>
        <p:nvSpPr>
          <p:cNvPr id="4"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COMPARING GROUPS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7" name="Shape 6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dirty="0"/>
              <a:t>Do houses sold before 2009 and houses sold in 2009 or later have different sale prices?</a:t>
            </a:r>
            <a:endParaRPr dirty="0"/>
          </a:p>
        </p:txBody>
      </p:sp>
      <p:sp>
        <p:nvSpPr>
          <p:cNvPr id="4"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COMPARING GROUPS EXAMPLE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Shape 17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US" dirty="0"/>
              <a:t>Identify the business problem to solve.</a:t>
            </a:r>
            <a:endParaRPr dirty="0"/>
          </a:p>
          <a:p>
            <a:pPr marL="457200" lvl="0" indent="-311150" rtl="0">
              <a:spcBef>
                <a:spcPts val="0"/>
              </a:spcBef>
              <a:spcAft>
                <a:spcPts val="0"/>
              </a:spcAft>
              <a:buSzPts val="1300"/>
              <a:buChar char="●"/>
            </a:pPr>
            <a:r>
              <a:rPr lang="en-US" dirty="0"/>
              <a:t>Translate the business problem to a data problem.</a:t>
            </a:r>
            <a:endParaRPr dirty="0"/>
          </a:p>
          <a:p>
            <a:pPr marL="457200" lvl="0" indent="-311150" rtl="0">
              <a:spcBef>
                <a:spcPts val="0"/>
              </a:spcBef>
              <a:spcAft>
                <a:spcPts val="0"/>
              </a:spcAft>
              <a:buSzPts val="1300"/>
              <a:buChar char="●"/>
            </a:pPr>
            <a:r>
              <a:rPr lang="en-US" dirty="0"/>
              <a:t>What do I need to solve this problem?</a:t>
            </a:r>
          </a:p>
          <a:p>
            <a:pPr marL="457200" lvl="0" indent="-311150" rtl="0">
              <a:spcBef>
                <a:spcPts val="0"/>
              </a:spcBef>
              <a:spcAft>
                <a:spcPts val="0"/>
              </a:spcAft>
              <a:buSzPts val="1300"/>
              <a:buChar char="●"/>
            </a:pPr>
            <a:r>
              <a:rPr lang="en-US" dirty="0"/>
              <a:t>How will this solution be used?</a:t>
            </a:r>
          </a:p>
          <a:p>
            <a:pPr marL="457200" lvl="0" indent="-311150" rtl="0">
              <a:spcBef>
                <a:spcPts val="0"/>
              </a:spcBef>
              <a:spcAft>
                <a:spcPts val="0"/>
              </a:spcAft>
              <a:buSzPts val="1300"/>
              <a:buChar char="●"/>
            </a:pPr>
            <a:r>
              <a:rPr lang="en-US" dirty="0"/>
              <a:t>The remaining </a:t>
            </a:r>
            <a:r>
              <a:rPr lang="en" dirty="0"/>
              <a:t>workflow depends on what is decided here</a:t>
            </a:r>
            <a:r>
              <a:rPr lang="en-US" dirty="0"/>
              <a:t>.</a:t>
            </a:r>
            <a:endParaRPr dirty="0"/>
          </a:p>
        </p:txBody>
      </p:sp>
      <p:sp>
        <p:nvSpPr>
          <p:cNvPr id="13"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PLANNING</a:t>
            </a:r>
            <a:endParaRPr lang="en" dirty="0">
              <a:solidFill>
                <a:srgbClr val="FFFFFF"/>
              </a:solidFill>
              <a:latin typeface="Proxima Nova"/>
              <a:ea typeface="Proxima Nova"/>
              <a:cs typeface="Proxima Nova"/>
              <a:sym typeface="Proxima Nova"/>
            </a:endParaRPr>
          </a:p>
        </p:txBody>
      </p:sp>
      <p:grpSp>
        <p:nvGrpSpPr>
          <p:cNvPr id="25" name="Group 24"/>
          <p:cNvGrpSpPr/>
          <p:nvPr/>
        </p:nvGrpSpPr>
        <p:grpSpPr>
          <a:xfrm>
            <a:off x="1039374" y="3643530"/>
            <a:ext cx="7068852" cy="992834"/>
            <a:chOff x="1037574" y="2308716"/>
            <a:chExt cx="7068852" cy="992834"/>
          </a:xfrm>
        </p:grpSpPr>
        <p:sp>
          <p:nvSpPr>
            <p:cNvPr id="26"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b="1" dirty="0"/>
                <a:t>Plan</a:t>
              </a:r>
              <a:endParaRPr b="1" dirty="0"/>
            </a:p>
          </p:txBody>
        </p:sp>
        <p:sp>
          <p:nvSpPr>
            <p:cNvPr id="27"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 Data</a:t>
              </a:r>
              <a:endParaRPr dirty="0"/>
            </a:p>
          </p:txBody>
        </p:sp>
        <p:sp>
          <p:nvSpPr>
            <p:cNvPr id="28"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29"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30"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31"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2"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3"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4"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3" name="Shape 6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spcBef>
                <a:spcPts val="0"/>
              </a:spcBef>
              <a:spcAft>
                <a:spcPts val="0"/>
              </a:spcAft>
              <a:buSzPts val="1300"/>
              <a:buChar char="●"/>
            </a:pPr>
            <a:r>
              <a:rPr lang="en" dirty="0"/>
              <a:t>Create new columns by filtering then copying the filtered contents as a new column.</a:t>
            </a:r>
            <a:endParaRPr dirty="0"/>
          </a:p>
        </p:txBody>
      </p:sp>
      <p:grpSp>
        <p:nvGrpSpPr>
          <p:cNvPr id="4" name="Group 3"/>
          <p:cNvGrpSpPr>
            <a:grpSpLocks noChangeAspect="1"/>
          </p:cNvGrpSpPr>
          <p:nvPr/>
        </p:nvGrpSpPr>
        <p:grpSpPr>
          <a:xfrm>
            <a:off x="4952522" y="1921701"/>
            <a:ext cx="3633990" cy="3031299"/>
            <a:chOff x="4352463" y="2004934"/>
            <a:chExt cx="4359177" cy="3636215"/>
          </a:xfrm>
        </p:grpSpPr>
        <p:pic>
          <p:nvPicPr>
            <p:cNvPr id="674" name="Shape 674"/>
            <p:cNvPicPr preferRelativeResize="0"/>
            <p:nvPr/>
          </p:nvPicPr>
          <p:blipFill>
            <a:blip r:embed="rId3">
              <a:alphaModFix/>
            </a:blip>
            <a:stretch>
              <a:fillRect/>
            </a:stretch>
          </p:blipFill>
          <p:spPr>
            <a:xfrm>
              <a:off x="4352463" y="2004934"/>
              <a:ext cx="2432949" cy="3636215"/>
            </a:xfrm>
            <a:prstGeom prst="rect">
              <a:avLst/>
            </a:prstGeom>
            <a:noFill/>
            <a:ln>
              <a:noFill/>
            </a:ln>
          </p:spPr>
        </p:pic>
        <p:pic>
          <p:nvPicPr>
            <p:cNvPr id="675" name="Shape 675"/>
            <p:cNvPicPr preferRelativeResize="0"/>
            <p:nvPr/>
          </p:nvPicPr>
          <p:blipFill>
            <a:blip r:embed="rId4">
              <a:alphaModFix/>
            </a:blip>
            <a:stretch>
              <a:fillRect/>
            </a:stretch>
          </p:blipFill>
          <p:spPr>
            <a:xfrm>
              <a:off x="7108915" y="2042254"/>
              <a:ext cx="1602725" cy="3561575"/>
            </a:xfrm>
            <a:prstGeom prst="rect">
              <a:avLst/>
            </a:prstGeom>
            <a:noFill/>
            <a:ln>
              <a:noFill/>
            </a:ln>
          </p:spPr>
        </p:pic>
      </p:grpSp>
      <p:cxnSp>
        <p:nvCxnSpPr>
          <p:cNvPr id="676" name="Shape 676"/>
          <p:cNvCxnSpPr>
            <a:stCxn id="674" idx="3"/>
            <a:endCxn id="675" idx="1"/>
          </p:cNvCxnSpPr>
          <p:nvPr/>
        </p:nvCxnSpPr>
        <p:spPr>
          <a:xfrm flipV="1">
            <a:off x="6980729" y="3437350"/>
            <a:ext cx="269685" cy="1"/>
          </a:xfrm>
          <a:prstGeom prst="straightConnector1">
            <a:avLst/>
          </a:prstGeom>
          <a:noFill/>
          <a:ln w="9525" cap="flat" cmpd="sng">
            <a:solidFill>
              <a:schemeClr val="dk2"/>
            </a:solidFill>
            <a:prstDash val="solid"/>
            <a:round/>
            <a:headEnd type="none" w="med" len="med"/>
            <a:tailEnd type="triangle" w="med" len="med"/>
          </a:ln>
        </p:spPr>
      </p:cxnSp>
      <p:sp>
        <p:nvSpPr>
          <p:cNvPr id="7"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COMPARING GROUPS EXAMPLE</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2" name="Shape 682"/>
          <p:cNvSpPr txBox="1">
            <a:spLocks noGrp="1"/>
          </p:cNvSpPr>
          <p:nvPr>
            <p:ph type="body" idx="1"/>
          </p:nvPr>
        </p:nvSpPr>
        <p:spPr>
          <a:xfrm>
            <a:off x="311700" y="1457199"/>
            <a:ext cx="5434582" cy="3495801"/>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Compare the values in the two groups</a:t>
            </a:r>
            <a:endParaRPr dirty="0"/>
          </a:p>
          <a:p>
            <a:pPr marL="914400" lvl="1" indent="-298450" rtl="0">
              <a:spcBef>
                <a:spcPts val="0"/>
              </a:spcBef>
              <a:spcAft>
                <a:spcPts val="0"/>
              </a:spcAft>
              <a:buSzPts val="1100"/>
              <a:buChar char="○"/>
            </a:pPr>
            <a:r>
              <a:rPr lang="en" sz="1800" dirty="0"/>
              <a:t>command/control-m to open Real Stats</a:t>
            </a:r>
            <a:endParaRPr sz="1800" dirty="0"/>
          </a:p>
          <a:p>
            <a:pPr marL="914400" lvl="1" indent="-298450" rtl="0">
              <a:spcBef>
                <a:spcPts val="0"/>
              </a:spcBef>
              <a:spcAft>
                <a:spcPts val="0"/>
              </a:spcAft>
              <a:buSzPts val="1100"/>
              <a:buChar char="○"/>
            </a:pPr>
            <a:r>
              <a:rPr lang="en" sz="1800" dirty="0" err="1"/>
              <a:t>Misc</a:t>
            </a:r>
            <a:r>
              <a:rPr lang="en" sz="1800" dirty="0"/>
              <a:t> -&gt; T Test…</a:t>
            </a:r>
            <a:endParaRPr sz="1800" dirty="0"/>
          </a:p>
          <a:p>
            <a:pPr marL="914400" lvl="1" indent="-298450">
              <a:spcBef>
                <a:spcPts val="0"/>
              </a:spcBef>
              <a:spcAft>
                <a:spcPts val="0"/>
              </a:spcAft>
              <a:buSzPts val="1100"/>
              <a:buChar char="○"/>
            </a:pPr>
            <a:r>
              <a:rPr lang="en" sz="1800" dirty="0"/>
              <a:t>Be sure to use the new columns </a:t>
            </a:r>
            <a:r>
              <a:rPr lang="en-US" sz="1800" dirty="0"/>
              <a:t>                    </a:t>
            </a:r>
            <a:r>
              <a:rPr lang="en" sz="1800" dirty="0"/>
              <a:t>you just created.</a:t>
            </a:r>
            <a:endParaRPr sz="1800" dirty="0"/>
          </a:p>
        </p:txBody>
      </p:sp>
      <p:pic>
        <p:nvPicPr>
          <p:cNvPr id="683" name="Shape 683"/>
          <p:cNvPicPr preferRelativeResize="0"/>
          <p:nvPr/>
        </p:nvPicPr>
        <p:blipFill>
          <a:blip r:embed="rId3">
            <a:alphaModFix/>
          </a:blip>
          <a:stretch>
            <a:fillRect/>
          </a:stretch>
        </p:blipFill>
        <p:spPr>
          <a:xfrm>
            <a:off x="5012751" y="2339029"/>
            <a:ext cx="4208251" cy="2613971"/>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COMPARING GROUPS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Shape 68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Variances </a:t>
            </a:r>
            <a:endParaRPr dirty="0"/>
          </a:p>
          <a:p>
            <a:pPr marL="914400" lvl="1" indent="-298450" rtl="0">
              <a:spcBef>
                <a:spcPts val="0"/>
              </a:spcBef>
              <a:spcAft>
                <a:spcPts val="0"/>
              </a:spcAft>
              <a:buSzPts val="1100"/>
              <a:buChar char="○"/>
            </a:pPr>
            <a:r>
              <a:rPr lang="en" sz="1800" dirty="0"/>
              <a:t>Equal: we know both groups should have equal standard deviation.</a:t>
            </a:r>
            <a:endParaRPr sz="1800" dirty="0"/>
          </a:p>
          <a:p>
            <a:pPr marL="914400" lvl="1" indent="-298450" rtl="0">
              <a:spcBef>
                <a:spcPts val="0"/>
              </a:spcBef>
              <a:spcAft>
                <a:spcPts val="0"/>
              </a:spcAft>
              <a:buSzPts val="1100"/>
              <a:buChar char="○"/>
            </a:pPr>
            <a:r>
              <a:rPr lang="en" sz="1800" dirty="0"/>
              <a:t>Unequal: otherwise</a:t>
            </a:r>
            <a:endParaRPr sz="1800" dirty="0"/>
          </a:p>
          <a:p>
            <a:pPr marL="457200" lvl="0" indent="-311150" rtl="0">
              <a:spcBef>
                <a:spcPts val="0"/>
              </a:spcBef>
              <a:spcAft>
                <a:spcPts val="0"/>
              </a:spcAft>
              <a:buSzPts val="1300"/>
              <a:buChar char="●"/>
            </a:pPr>
            <a:r>
              <a:rPr lang="en" dirty="0"/>
              <a:t>As before, one-tailed is used when we only care about one direction (group 1 is greater than group 2).</a:t>
            </a:r>
            <a:endParaRPr dirty="0"/>
          </a:p>
          <a:p>
            <a:pPr marL="457200" lvl="0" indent="-311150">
              <a:spcBef>
                <a:spcPts val="0"/>
              </a:spcBef>
              <a:spcAft>
                <a:spcPts val="0"/>
              </a:spcAft>
              <a:buSzPts val="1300"/>
              <a:buChar char="●"/>
            </a:pPr>
            <a:r>
              <a:rPr lang="en" dirty="0"/>
              <a:t>Two-tailed is when we care about differences in either direction.</a:t>
            </a:r>
            <a:endParaRPr dirty="0"/>
          </a:p>
        </p:txBody>
      </p:sp>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INTERPRETATION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90" name="Shape 690"/>
          <p:cNvPicPr preferRelativeResize="0">
            <a:picLocks noChangeAspect="1"/>
          </p:cNvPicPr>
          <p:nvPr/>
        </p:nvPicPr>
        <p:blipFill>
          <a:blip r:embed="rId3">
            <a:alphaModFix/>
          </a:blip>
          <a:stretch>
            <a:fillRect/>
          </a:stretch>
        </p:blipFill>
        <p:spPr>
          <a:xfrm>
            <a:off x="1230992" y="1468791"/>
            <a:ext cx="6682017" cy="2841789"/>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INTERPRETATION</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35437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6" name="Shape 69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 Why quantify relationships?</a:t>
            </a:r>
            <a:endParaRPr dirty="0"/>
          </a:p>
          <a:p>
            <a:pPr marL="914400" lvl="1" indent="-298450" rtl="0">
              <a:spcBef>
                <a:spcPts val="0"/>
              </a:spcBef>
              <a:spcAft>
                <a:spcPts val="0"/>
              </a:spcAft>
              <a:buSzPts val="1100"/>
              <a:buChar char="○"/>
            </a:pPr>
            <a:r>
              <a:rPr lang="en" sz="1800" dirty="0"/>
              <a:t>Correlation is a building block for later analyses.</a:t>
            </a:r>
            <a:endParaRPr sz="1800" dirty="0"/>
          </a:p>
          <a:p>
            <a:pPr marL="914400" lvl="1" indent="-298450" rtl="0">
              <a:spcBef>
                <a:spcPts val="0"/>
              </a:spcBef>
              <a:spcAft>
                <a:spcPts val="0"/>
              </a:spcAft>
              <a:buSzPts val="1100"/>
              <a:buChar char="○"/>
            </a:pPr>
            <a:r>
              <a:rPr lang="en" sz="1800" dirty="0"/>
              <a:t>If two variables are correlated, one can be predicted from the other </a:t>
            </a:r>
            <a:endParaRPr lang="en-US" sz="1800" dirty="0"/>
          </a:p>
          <a:p>
            <a:pPr lvl="2">
              <a:spcBef>
                <a:spcPts val="0"/>
              </a:spcBef>
              <a:buChar char="○"/>
            </a:pPr>
            <a:r>
              <a:rPr lang="en-US" sz="1800" dirty="0"/>
              <a:t>A</a:t>
            </a:r>
            <a:r>
              <a:rPr lang="en" sz="1800" dirty="0" err="1"/>
              <a:t>ll</a:t>
            </a:r>
            <a:r>
              <a:rPr lang="en" sz="1800" dirty="0"/>
              <a:t> else equal</a:t>
            </a:r>
            <a:endParaRPr sz="1800" dirty="0"/>
          </a:p>
          <a:p>
            <a:pPr marL="914400" lvl="1" indent="-298450" rtl="0">
              <a:spcBef>
                <a:spcPts val="0"/>
              </a:spcBef>
              <a:spcAft>
                <a:spcPts val="0"/>
              </a:spcAft>
              <a:buSzPts val="1100"/>
              <a:buChar char="○"/>
            </a:pPr>
            <a:r>
              <a:rPr lang="en" sz="1800" dirty="0"/>
              <a:t>Correlation is </a:t>
            </a:r>
            <a:r>
              <a:rPr lang="en" sz="1800" u="sng" dirty="0"/>
              <a:t>necessary</a:t>
            </a:r>
            <a:r>
              <a:rPr lang="en" sz="1800" dirty="0"/>
              <a:t> for causation. </a:t>
            </a:r>
            <a:endParaRPr sz="1800" dirty="0"/>
          </a:p>
          <a:p>
            <a:pPr marL="1371600" lvl="2" indent="-298450" rtl="0">
              <a:spcBef>
                <a:spcPts val="0"/>
              </a:spcBef>
              <a:spcAft>
                <a:spcPts val="0"/>
              </a:spcAft>
              <a:buSzPts val="1100"/>
              <a:buChar char="■"/>
            </a:pPr>
            <a:r>
              <a:rPr lang="en" sz="1800" dirty="0"/>
              <a:t>If X and Y </a:t>
            </a:r>
            <a:r>
              <a:rPr lang="en" sz="1800" i="1" dirty="0"/>
              <a:t>are not</a:t>
            </a:r>
            <a:r>
              <a:rPr lang="en" sz="1800" dirty="0"/>
              <a:t> correlated, then X doesn’t cause Y and Y does not cause X.</a:t>
            </a:r>
            <a:endParaRPr sz="1800" dirty="0"/>
          </a:p>
          <a:p>
            <a:pPr marL="1371600" lvl="2" indent="-298450" rtl="0">
              <a:spcBef>
                <a:spcPts val="0"/>
              </a:spcBef>
              <a:spcAft>
                <a:spcPts val="0"/>
              </a:spcAft>
              <a:buSzPts val="1100"/>
              <a:buChar char="■"/>
            </a:pPr>
            <a:r>
              <a:rPr lang="en" sz="1800" dirty="0"/>
              <a:t>If X and Y  </a:t>
            </a:r>
            <a:r>
              <a:rPr lang="en" sz="1800" i="1" dirty="0"/>
              <a:t>are </a:t>
            </a:r>
            <a:r>
              <a:rPr lang="en" sz="1800" dirty="0"/>
              <a:t> correlated, we still can’t infer causation (more on that another day). </a:t>
            </a:r>
            <a:endParaRPr sz="1800" dirty="0"/>
          </a:p>
        </p:txBody>
      </p:sp>
      <p:sp>
        <p:nvSpPr>
          <p:cNvPr id="8"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QUANTIFYING RELATIONSHIPS</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6" name="Shape 7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dirty="0"/>
              <a:t>R measures how related two features are.</a:t>
            </a:r>
            <a:endParaRPr dirty="0"/>
          </a:p>
          <a:p>
            <a:pPr marL="457200" lvl="0" indent="-311150" rtl="0">
              <a:spcBef>
                <a:spcPts val="0"/>
              </a:spcBef>
              <a:spcAft>
                <a:spcPts val="0"/>
              </a:spcAft>
              <a:buSzPts val="1300"/>
              <a:buChar char="●"/>
            </a:pPr>
            <a:r>
              <a:rPr lang="en" dirty="0"/>
              <a:t>A perfect correlation is R=1 (the max).</a:t>
            </a:r>
            <a:endParaRPr dirty="0"/>
          </a:p>
          <a:p>
            <a:pPr marL="457200" lvl="0" indent="-311150" rtl="0">
              <a:spcBef>
                <a:spcPts val="0"/>
              </a:spcBef>
              <a:spcAft>
                <a:spcPts val="0"/>
              </a:spcAft>
              <a:buSzPts val="1300"/>
              <a:buChar char="●"/>
            </a:pPr>
            <a:r>
              <a:rPr lang="en" dirty="0"/>
              <a:t>R can be negative and there’s no limit how much.</a:t>
            </a:r>
            <a:endParaRPr dirty="0"/>
          </a:p>
          <a:p>
            <a:pPr marL="457200" lvl="0" indent="-311150" rtl="0">
              <a:spcBef>
                <a:spcPts val="0"/>
              </a:spcBef>
              <a:spcAft>
                <a:spcPts val="0"/>
              </a:spcAft>
              <a:buSzPts val="1300"/>
              <a:buChar char="●"/>
            </a:pPr>
            <a:r>
              <a:rPr lang="en" dirty="0"/>
              <a:t>Comes with a p-value just like previous tests.</a:t>
            </a:r>
            <a:endParaRPr dirty="0"/>
          </a:p>
          <a:p>
            <a:pPr marL="914400" lvl="1" indent="-298450">
              <a:spcBef>
                <a:spcPts val="0"/>
              </a:spcBef>
              <a:spcAft>
                <a:spcPts val="0"/>
              </a:spcAft>
              <a:buSzPts val="1100"/>
              <a:buChar char="○"/>
            </a:pPr>
            <a:r>
              <a:rPr lang="en" sz="1800" dirty="0"/>
              <a:t>Low enough p-value: reject null hypothesis that features are unrelated.</a:t>
            </a:r>
            <a:endParaRPr sz="1800" dirty="0"/>
          </a:p>
        </p:txBody>
      </p:sp>
      <p:pic>
        <p:nvPicPr>
          <p:cNvPr id="707" name="Shape 707"/>
          <p:cNvPicPr preferRelativeResize="0"/>
          <p:nvPr/>
        </p:nvPicPr>
        <p:blipFill>
          <a:blip r:embed="rId3">
            <a:alphaModFix/>
          </a:blip>
          <a:stretch>
            <a:fillRect/>
          </a:stretch>
        </p:blipFill>
        <p:spPr>
          <a:xfrm>
            <a:off x="4516024" y="3291699"/>
            <a:ext cx="4627976" cy="2349450"/>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R</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7" name="Shape 707"/>
          <p:cNvPicPr preferRelativeResize="0">
            <a:picLocks noChangeAspect="1"/>
          </p:cNvPicPr>
          <p:nvPr/>
        </p:nvPicPr>
        <p:blipFill>
          <a:blip r:embed="rId3">
            <a:alphaModFix/>
          </a:blip>
          <a:stretch>
            <a:fillRect/>
          </a:stretch>
        </p:blipFill>
        <p:spPr>
          <a:xfrm>
            <a:off x="1629520" y="1397025"/>
            <a:ext cx="5884961" cy="2987574"/>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R</a:t>
            </a:r>
            <a:endParaRPr lang="en"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440036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3" name="Shape 71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Include relevant columns in the “Input Range”</a:t>
            </a:r>
            <a:endParaRPr/>
          </a:p>
          <a:p>
            <a:pPr marL="0" lvl="0" indent="0">
              <a:spcBef>
                <a:spcPts val="1600"/>
              </a:spcBef>
              <a:spcAft>
                <a:spcPts val="1600"/>
              </a:spcAft>
              <a:buNone/>
            </a:pPr>
            <a:r>
              <a:rPr lang="en"/>
              <a:t>Try for two features. Now, what happens when you have more than 2 columns?</a:t>
            </a:r>
            <a:endParaRPr/>
          </a:p>
        </p:txBody>
      </p:sp>
      <p:pic>
        <p:nvPicPr>
          <p:cNvPr id="714" name="Shape 714"/>
          <p:cNvPicPr preferRelativeResize="0"/>
          <p:nvPr/>
        </p:nvPicPr>
        <p:blipFill>
          <a:blip r:embed="rId3">
            <a:alphaModFix/>
          </a:blip>
          <a:stretch>
            <a:fillRect/>
          </a:stretch>
        </p:blipFill>
        <p:spPr>
          <a:xfrm>
            <a:off x="4846395" y="2609850"/>
            <a:ext cx="4188749" cy="2201275"/>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CORRELATION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Shape 7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The result is a matrix that looks like this, giving the correlation between each pair of features.</a:t>
            </a:r>
            <a:endParaRPr/>
          </a:p>
          <a:p>
            <a:pPr marL="457200" lvl="0" indent="-311150">
              <a:spcBef>
                <a:spcPts val="0"/>
              </a:spcBef>
              <a:spcAft>
                <a:spcPts val="0"/>
              </a:spcAft>
              <a:buSzPts val="1300"/>
              <a:buChar char="●"/>
            </a:pPr>
            <a:r>
              <a:rPr lang="en"/>
              <a:t>Which features best predict SalePrice? Is this what you would expect?</a:t>
            </a:r>
            <a:endParaRPr/>
          </a:p>
        </p:txBody>
      </p:sp>
      <p:pic>
        <p:nvPicPr>
          <p:cNvPr id="721" name="Shape 721"/>
          <p:cNvPicPr preferRelativeResize="0"/>
          <p:nvPr/>
        </p:nvPicPr>
        <p:blipFill>
          <a:blip r:embed="rId3">
            <a:alphaModFix/>
          </a:blip>
          <a:stretch>
            <a:fillRect/>
          </a:stretch>
        </p:blipFill>
        <p:spPr>
          <a:xfrm>
            <a:off x="1477551" y="3108013"/>
            <a:ext cx="6188899" cy="1691325"/>
          </a:xfrm>
          <a:prstGeom prst="rect">
            <a:avLst/>
          </a:prstGeom>
          <a:noFill/>
          <a:ln>
            <a:noFill/>
          </a:ln>
        </p:spPr>
      </p:pic>
      <p:sp>
        <p:nvSpPr>
          <p:cNvPr id="5"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CORRELATION</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Shape 7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buNone/>
            </a:pPr>
            <a:r>
              <a:rPr lang="en" dirty="0"/>
              <a:t>Sketch: Organize into groups. Plan out your analysis for the data and problem you have previously chosen.</a:t>
            </a:r>
          </a:p>
          <a:p>
            <a:pPr marL="0" lvl="0" indent="0">
              <a:spcBef>
                <a:spcPts val="1600"/>
              </a:spcBef>
              <a:buNone/>
            </a:pPr>
            <a:r>
              <a:rPr lang="en" dirty="0"/>
              <a:t>List the steps you plan to perform. Which Exploration tools will you use? Do you have the right data in the right format?</a:t>
            </a:r>
          </a:p>
          <a:p>
            <a:pPr marL="0" lvl="0" indent="0">
              <a:spcBef>
                <a:spcPts val="1600"/>
              </a:spcBef>
              <a:spcAft>
                <a:spcPts val="1600"/>
              </a:spcAft>
              <a:buNone/>
            </a:pPr>
            <a:r>
              <a:rPr lang="en" dirty="0"/>
              <a:t>Note: It’s okay if it turns that you come to the conclusion that you need to use a different tool than you expected.</a:t>
            </a:r>
          </a:p>
        </p:txBody>
      </p:sp>
      <p:sp>
        <p:nvSpPr>
          <p:cNvPr id="4" name="Shape 88"/>
          <p:cNvSpPr txBox="1">
            <a:spLocks/>
          </p:cNvSpPr>
          <p:nvPr/>
        </p:nvSpPr>
        <p:spPr>
          <a:xfrm>
            <a:off x="311699" y="196350"/>
            <a:ext cx="8081529"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ACTIVITY</a:t>
            </a:r>
            <a:endParaRPr lang="en" dirty="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Shape 19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a:buChar char="●"/>
            </a:pPr>
            <a:r>
              <a:rPr lang="en-US" dirty="0"/>
              <a:t>What data do I need to solve my problem?</a:t>
            </a:r>
          </a:p>
          <a:p>
            <a:pPr marL="457200" marR="0" lvl="0" indent="-311150" algn="l" rtl="0">
              <a:lnSpc>
                <a:spcPct val="115000"/>
              </a:lnSpc>
              <a:spcBef>
                <a:spcPts val="0"/>
              </a:spcBef>
              <a:spcAft>
                <a:spcPts val="0"/>
              </a:spcAft>
              <a:buClr>
                <a:schemeClr val="accent1"/>
              </a:buClr>
              <a:buSzPts val="1300"/>
              <a:buFont typeface="Lato"/>
              <a:buChar char="●"/>
            </a:pPr>
            <a:r>
              <a:rPr lang="en-US" dirty="0"/>
              <a:t>Where does it come from?</a:t>
            </a:r>
          </a:p>
          <a:p>
            <a:r>
              <a:rPr lang="en-US" dirty="0"/>
              <a:t>How much data do I need?</a:t>
            </a:r>
          </a:p>
          <a:p>
            <a:r>
              <a:rPr lang="en-US" dirty="0"/>
              <a:t>What type of data is it and in what format do I need it in?</a:t>
            </a:r>
          </a:p>
          <a:p>
            <a:pPr marL="457200" marR="0" lvl="0" indent="-311150" algn="l" rtl="0">
              <a:lnSpc>
                <a:spcPct val="115000"/>
              </a:lnSpc>
              <a:spcBef>
                <a:spcPts val="0"/>
              </a:spcBef>
              <a:spcAft>
                <a:spcPts val="0"/>
              </a:spcAft>
              <a:buSzPts val="1300"/>
              <a:buChar char="●"/>
            </a:pPr>
            <a:r>
              <a:rPr lang="en" dirty="0"/>
              <a:t>Collect and transform data so that it’s in the desired format.</a:t>
            </a:r>
            <a:endParaRPr dirty="0"/>
          </a:p>
        </p:txBody>
      </p:sp>
      <p:sp>
        <p:nvSpPr>
          <p:cNvPr id="13" name="Shape 88"/>
          <p:cNvSpPr txBox="1">
            <a:spLocks/>
          </p:cNvSpPr>
          <p:nvPr/>
        </p:nvSpPr>
        <p:spPr>
          <a:xfrm>
            <a:off x="311700" y="196350"/>
            <a:ext cx="660660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solidFill>
                  <a:srgbClr val="FFFFFF"/>
                </a:solidFill>
                <a:latin typeface="Proxima Nova"/>
                <a:ea typeface="Proxima Nova"/>
                <a:cs typeface="Proxima Nova"/>
                <a:sym typeface="Proxima Nova"/>
              </a:rPr>
              <a:t>DATA COLLECTION</a:t>
            </a:r>
            <a:endParaRPr lang="en" dirty="0">
              <a:solidFill>
                <a:srgbClr val="FFFFFF"/>
              </a:solidFill>
              <a:latin typeface="Proxima Nova"/>
              <a:ea typeface="Proxima Nova"/>
              <a:cs typeface="Proxima Nova"/>
              <a:sym typeface="Proxima Nova"/>
            </a:endParaRPr>
          </a:p>
        </p:txBody>
      </p:sp>
      <p:grpSp>
        <p:nvGrpSpPr>
          <p:cNvPr id="24" name="Group 23"/>
          <p:cNvGrpSpPr/>
          <p:nvPr/>
        </p:nvGrpSpPr>
        <p:grpSpPr>
          <a:xfrm>
            <a:off x="1039374" y="3643530"/>
            <a:ext cx="7068852" cy="992834"/>
            <a:chOff x="1037574" y="2308716"/>
            <a:chExt cx="7068852" cy="992834"/>
          </a:xfrm>
        </p:grpSpPr>
        <p:sp>
          <p:nvSpPr>
            <p:cNvPr id="25" name="Shape 108"/>
            <p:cNvSpPr/>
            <p:nvPr/>
          </p:nvSpPr>
          <p:spPr>
            <a:xfrm>
              <a:off x="1037574"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Plan</a:t>
              </a:r>
              <a:endParaRPr dirty="0"/>
            </a:p>
          </p:txBody>
        </p:sp>
        <p:sp>
          <p:nvSpPr>
            <p:cNvPr id="26" name="Shape 109"/>
            <p:cNvSpPr/>
            <p:nvPr/>
          </p:nvSpPr>
          <p:spPr>
            <a:xfrm>
              <a:off x="2529370"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Collect Data</a:t>
              </a:r>
              <a:endParaRPr b="1" dirty="0"/>
            </a:p>
          </p:txBody>
        </p:sp>
        <p:sp>
          <p:nvSpPr>
            <p:cNvPr id="27" name="Shape 110"/>
            <p:cNvSpPr/>
            <p:nvPr/>
          </p:nvSpPr>
          <p:spPr>
            <a:xfrm>
              <a:off x="4021167" y="2308716"/>
              <a:ext cx="1101667"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 Data</a:t>
              </a:r>
              <a:endParaRPr dirty="0"/>
            </a:p>
          </p:txBody>
        </p:sp>
        <p:sp>
          <p:nvSpPr>
            <p:cNvPr id="28" name="Shape 111"/>
            <p:cNvSpPr/>
            <p:nvPr/>
          </p:nvSpPr>
          <p:spPr>
            <a:xfrm>
              <a:off x="5621796"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p>
          </p:txBody>
        </p:sp>
        <p:sp>
          <p:nvSpPr>
            <p:cNvPr id="29" name="Shape 112"/>
            <p:cNvSpPr/>
            <p:nvPr/>
          </p:nvSpPr>
          <p:spPr>
            <a:xfrm>
              <a:off x="7113592" y="2308716"/>
              <a:ext cx="992834" cy="992834"/>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cxnSp>
          <p:nvCxnSpPr>
            <p:cNvPr id="30" name="Shape 113"/>
            <p:cNvCxnSpPr/>
            <p:nvPr/>
          </p:nvCxnSpPr>
          <p:spPr>
            <a:xfrm>
              <a:off x="2030408"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1" name="Shape 114"/>
            <p:cNvCxnSpPr/>
            <p:nvPr/>
          </p:nvCxnSpPr>
          <p:spPr>
            <a:xfrm>
              <a:off x="3522204"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2" name="Shape 115"/>
            <p:cNvCxnSpPr/>
            <p:nvPr/>
          </p:nvCxnSpPr>
          <p:spPr>
            <a:xfrm>
              <a:off x="5122833" y="2805133"/>
              <a:ext cx="498875" cy="0"/>
            </a:xfrm>
            <a:prstGeom prst="straightConnector1">
              <a:avLst/>
            </a:prstGeom>
            <a:noFill/>
            <a:ln w="9525" cap="flat" cmpd="sng">
              <a:solidFill>
                <a:schemeClr val="dk2"/>
              </a:solidFill>
              <a:prstDash val="solid"/>
              <a:round/>
              <a:headEnd type="none" w="med" len="med"/>
              <a:tailEnd type="triangle" w="med" len="med"/>
            </a:ln>
          </p:spPr>
        </p:cxnSp>
        <p:cxnSp>
          <p:nvCxnSpPr>
            <p:cNvPr id="33" name="Shape 116"/>
            <p:cNvCxnSpPr/>
            <p:nvPr/>
          </p:nvCxnSpPr>
          <p:spPr>
            <a:xfrm>
              <a:off x="6614630" y="2805133"/>
              <a:ext cx="498875"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6" name="Shape 87"/>
          <p:cNvSpPr/>
          <p:nvPr/>
        </p:nvSpPr>
        <p:spPr>
          <a:xfrm>
            <a:off x="0" y="0"/>
            <a:ext cx="9144000" cy="5143500"/>
          </a:xfrm>
          <a:prstGeom prst="rect">
            <a:avLst/>
          </a:prstGeom>
          <a:solidFill>
            <a:srgbClr val="EF3969"/>
          </a:solidFill>
          <a:ln>
            <a:noFill/>
          </a:ln>
        </p:spPr>
        <p:txBody>
          <a:bodyPr lIns="91425" tIns="91425" rIns="91425" bIns="91425" anchor="ctr" anchorCtr="0">
            <a:noAutofit/>
          </a:bodyPr>
          <a:lstStyle/>
          <a:p>
            <a:endParaRPr sz="1800"/>
          </a:p>
        </p:txBody>
      </p:sp>
      <p:pic>
        <p:nvPicPr>
          <p:cNvPr id="217" name="Shape 217" descr="METIS-BLACK.png"/>
          <p:cNvPicPr preferRelativeResize="0"/>
          <p:nvPr/>
        </p:nvPicPr>
        <p:blipFill rotWithShape="1">
          <a:blip r:embed="rId3">
            <a:alphaModFix amt="5000"/>
          </a:blip>
          <a:srcRect/>
          <a:stretch/>
        </p:blipFill>
        <p:spPr>
          <a:xfrm>
            <a:off x="2539559" y="0"/>
            <a:ext cx="4064880" cy="5143501"/>
          </a:xfrm>
          <a:prstGeom prst="rect">
            <a:avLst/>
          </a:prstGeom>
          <a:noFill/>
          <a:ln>
            <a:noFill/>
          </a:ln>
        </p:spPr>
      </p:pic>
      <p:sp>
        <p:nvSpPr>
          <p:cNvPr id="218" name="Shape 218"/>
          <p:cNvSpPr txBox="1">
            <a:spLocks noGrp="1"/>
          </p:cNvSpPr>
          <p:nvPr>
            <p:ph type="title"/>
          </p:nvPr>
        </p:nvSpPr>
        <p:spPr>
          <a:xfrm>
            <a:off x="311700" y="1984125"/>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6000"/>
              <a:buFont typeface="Proxima Nova"/>
              <a:buNone/>
            </a:pPr>
            <a:r>
              <a:rPr lang="en" sz="6000" b="1" dirty="0">
                <a:solidFill>
                  <a:schemeClr val="bg1"/>
                </a:solidFill>
                <a:latin typeface="Proxima Nova"/>
                <a:ea typeface="Proxima Nova"/>
                <a:cs typeface="Proxima Nova"/>
                <a:sym typeface="Proxima Nova"/>
              </a:rPr>
              <a:t>THANK YOU!</a:t>
            </a:r>
            <a:endParaRPr dirty="0">
              <a:solidFill>
                <a:schemeClr val="bg1"/>
              </a:solidFill>
            </a:endParaRPr>
          </a:p>
        </p:txBody>
      </p:sp>
      <p:cxnSp>
        <p:nvCxnSpPr>
          <p:cNvPr id="219" name="Shape 219"/>
          <p:cNvCxnSpPr/>
          <p:nvPr/>
        </p:nvCxnSpPr>
        <p:spPr>
          <a:xfrm>
            <a:off x="1213950" y="3619650"/>
            <a:ext cx="6716100" cy="0"/>
          </a:xfrm>
          <a:prstGeom prst="straightConnector1">
            <a:avLst/>
          </a:prstGeom>
          <a:noFill/>
          <a:ln w="19050" cap="flat" cmpd="sng">
            <a:solidFill>
              <a:srgbClr val="FFFFFF"/>
            </a:solidFill>
            <a:prstDash val="solid"/>
            <a:round/>
            <a:headEnd type="none" w="med" len="med"/>
            <a:tailEnd type="none" w="med" len="med"/>
          </a:ln>
        </p:spPr>
      </p:cxnSp>
      <p:cxnSp>
        <p:nvCxnSpPr>
          <p:cNvPr id="220" name="Shape 220"/>
          <p:cNvCxnSpPr/>
          <p:nvPr/>
        </p:nvCxnSpPr>
        <p:spPr>
          <a:xfrm>
            <a:off x="1213950" y="1454600"/>
            <a:ext cx="67161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744225134"/>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 Template 2 (1) (1)</Template>
  <TotalTime>665</TotalTime>
  <Words>3894</Words>
  <Application>Microsoft Office PowerPoint</Application>
  <PresentationFormat>On-screen Show (16:9)</PresentationFormat>
  <Paragraphs>488</Paragraphs>
  <Slides>90</Slides>
  <Notes>90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Lato</vt:lpstr>
      <vt:lpstr>Proxima Nova</vt:lpstr>
      <vt:lpstr>Raleway</vt:lpstr>
      <vt:lpstr>Streamline</vt:lpstr>
      <vt:lpstr>  DATA ANALYSIS                AND STORYTELLING </vt:lpstr>
      <vt:lpstr>METIS  </vt:lpstr>
      <vt:lpstr>INSTRUCTOR</vt:lpstr>
      <vt:lpstr>COURSE LOGISTICS</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Storytelling</dc:title>
  <cp:lastModifiedBy>Roberto</cp:lastModifiedBy>
  <cp:revision>60</cp:revision>
  <dcterms:modified xsi:type="dcterms:W3CDTF">2018-03-03T00:27:41Z</dcterms:modified>
</cp:coreProperties>
</file>